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29" r:id="rId3"/>
    <p:sldId id="332" r:id="rId4"/>
    <p:sldId id="331" r:id="rId5"/>
    <p:sldId id="335" r:id="rId6"/>
    <p:sldId id="342" r:id="rId7"/>
    <p:sldId id="341" r:id="rId8"/>
    <p:sldId id="343" r:id="rId9"/>
    <p:sldId id="339" r:id="rId10"/>
    <p:sldId id="345" r:id="rId11"/>
    <p:sldId id="346" r:id="rId12"/>
    <p:sldId id="338" r:id="rId13"/>
    <p:sldId id="32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F5D"/>
    <a:srgbClr val="EAEAEA"/>
    <a:srgbClr val="DDDDDD"/>
    <a:srgbClr val="666699"/>
    <a:srgbClr val="33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2" autoAdjust="0"/>
  </p:normalViewPr>
  <p:slideViewPr>
    <p:cSldViewPr>
      <p:cViewPr varScale="1">
        <p:scale>
          <a:sx n="98" d="100"/>
          <a:sy n="98" d="100"/>
        </p:scale>
        <p:origin x="27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ACE2D-50B7-4F72-B2DE-A37D354C9C2C}" type="datetimeFigureOut">
              <a:rPr lang="en-IE" smtClean="0"/>
              <a:t>08/06/2019</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418D3-4148-4196-B27B-54E8A2862A8E}" type="slidenum">
              <a:rPr lang="en-IE" smtClean="0"/>
              <a:t>‹#›</a:t>
            </a:fld>
            <a:endParaRPr lang="en-IE" dirty="0"/>
          </a:p>
        </p:txBody>
      </p:sp>
    </p:spTree>
    <p:extLst>
      <p:ext uri="{BB962C8B-B14F-4D97-AF65-F5344CB8AC3E}">
        <p14:creationId xmlns:p14="http://schemas.microsoft.com/office/powerpoint/2010/main" val="234089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42418D3-4148-4196-B27B-54E8A2862A8E}" type="slidenum">
              <a:rPr lang="en-IE" smtClean="0"/>
              <a:t>1</a:t>
            </a:fld>
            <a:endParaRPr lang="en-IE" dirty="0"/>
          </a:p>
        </p:txBody>
      </p:sp>
    </p:spTree>
    <p:extLst>
      <p:ext uri="{BB962C8B-B14F-4D97-AF65-F5344CB8AC3E}">
        <p14:creationId xmlns:p14="http://schemas.microsoft.com/office/powerpoint/2010/main" val="180133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different topics are also specifically presented in more detail in the position paper</a:t>
            </a:r>
          </a:p>
        </p:txBody>
      </p:sp>
      <p:sp>
        <p:nvSpPr>
          <p:cNvPr id="4" name="Slide Number Placeholder 3"/>
          <p:cNvSpPr>
            <a:spLocks noGrp="1"/>
          </p:cNvSpPr>
          <p:nvPr>
            <p:ph type="sldNum" sz="quarter" idx="10"/>
          </p:nvPr>
        </p:nvSpPr>
        <p:spPr/>
        <p:txBody>
          <a:bodyPr/>
          <a:lstStyle/>
          <a:p>
            <a:fld id="{C05619C5-AB92-4CC6-9607-64E0C5D957EE}" type="slidenum">
              <a:rPr lang="en-US" smtClean="0"/>
              <a:t>10</a:t>
            </a:fld>
            <a:endParaRPr lang="en-US"/>
          </a:p>
        </p:txBody>
      </p:sp>
    </p:spTree>
    <p:extLst>
      <p:ext uri="{BB962C8B-B14F-4D97-AF65-F5344CB8AC3E}">
        <p14:creationId xmlns:p14="http://schemas.microsoft.com/office/powerpoint/2010/main" val="247055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different topics are also specifically presented in more detail in the position paper</a:t>
            </a:r>
          </a:p>
        </p:txBody>
      </p:sp>
      <p:sp>
        <p:nvSpPr>
          <p:cNvPr id="4" name="Slide Number Placeholder 3"/>
          <p:cNvSpPr>
            <a:spLocks noGrp="1"/>
          </p:cNvSpPr>
          <p:nvPr>
            <p:ph type="sldNum" sz="quarter" idx="10"/>
          </p:nvPr>
        </p:nvSpPr>
        <p:spPr/>
        <p:txBody>
          <a:bodyPr/>
          <a:lstStyle/>
          <a:p>
            <a:fld id="{C05619C5-AB92-4CC6-9607-64E0C5D957EE}" type="slidenum">
              <a:rPr lang="en-US" smtClean="0"/>
              <a:t>11</a:t>
            </a:fld>
            <a:endParaRPr lang="en-US"/>
          </a:p>
        </p:txBody>
      </p:sp>
    </p:spTree>
    <p:extLst>
      <p:ext uri="{BB962C8B-B14F-4D97-AF65-F5344CB8AC3E}">
        <p14:creationId xmlns:p14="http://schemas.microsoft.com/office/powerpoint/2010/main" val="283594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12</a:t>
            </a:fld>
            <a:endParaRPr lang="en-US"/>
          </a:p>
        </p:txBody>
      </p:sp>
    </p:spTree>
    <p:extLst>
      <p:ext uri="{BB962C8B-B14F-4D97-AF65-F5344CB8AC3E}">
        <p14:creationId xmlns:p14="http://schemas.microsoft.com/office/powerpoint/2010/main" val="2430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working group kicked off in May 2018 and has met 3 times</a:t>
            </a:r>
          </a:p>
          <a:p>
            <a:endParaRPr lang="en-US" baseline="0" dirty="0"/>
          </a:p>
          <a:p>
            <a:r>
              <a:rPr lang="en-US" baseline="0" dirty="0"/>
              <a:t>The main output will be a position paper which is currently in the review phase and which is expected in Autumn 2019</a:t>
            </a:r>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2</a:t>
            </a:fld>
            <a:endParaRPr lang="en-US"/>
          </a:p>
        </p:txBody>
      </p:sp>
    </p:spTree>
    <p:extLst>
      <p:ext uri="{BB962C8B-B14F-4D97-AF65-F5344CB8AC3E}">
        <p14:creationId xmlns:p14="http://schemas.microsoft.com/office/powerpoint/2010/main" val="325863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working group is made up of 16 members from 11 European countries, proposed by the EMB members</a:t>
            </a:r>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3</a:t>
            </a:fld>
            <a:endParaRPr lang="en-US"/>
          </a:p>
        </p:txBody>
      </p:sp>
    </p:spTree>
    <p:extLst>
      <p:ext uri="{BB962C8B-B14F-4D97-AF65-F5344CB8AC3E}">
        <p14:creationId xmlns:p14="http://schemas.microsoft.com/office/powerpoint/2010/main" val="315225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surveys were sent out to stakeholders,</a:t>
            </a:r>
            <a:r>
              <a:rPr lang="en-US" baseline="0" dirty="0"/>
              <a:t> and their input included in what is written in the position paper. We thank everyone who responded!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 has also been</a:t>
            </a:r>
            <a:r>
              <a:rPr lang="en-US" baseline="0" dirty="0"/>
              <a:t> discussed widely with relevant communities as an opportunity to hear their ideas and inputs, including:</a:t>
            </a:r>
          </a:p>
          <a:p>
            <a:pPr marL="285750" lvl="0" indent="-285750" algn="just">
              <a:buFont typeface="Arial" panose="020B0604020202020204" pitchFamily="34" charset="0"/>
              <a:buChar char="•"/>
            </a:pPr>
            <a:r>
              <a:rPr lang="en-GB" sz="1600" dirty="0"/>
              <a:t>6</a:t>
            </a:r>
            <a:r>
              <a:rPr lang="en-GB" sz="1600" baseline="30000" dirty="0"/>
              <a:t>th</a:t>
            </a:r>
            <a:r>
              <a:rPr lang="en-GB" sz="1600" dirty="0"/>
              <a:t> ENVRI week – Marine Domain, 14-18 May 2018, Netherlands</a:t>
            </a:r>
            <a:endParaRPr lang="en-US" sz="1600" dirty="0"/>
          </a:p>
          <a:p>
            <a:pPr marL="285750" lvl="0" indent="-285750" algn="just">
              <a:buFont typeface="Arial" panose="020B0604020202020204" pitchFamily="34" charset="0"/>
              <a:buChar char="•"/>
            </a:pPr>
            <a:r>
              <a:rPr lang="en-GB" sz="1600" dirty="0"/>
              <a:t>ERVO meeting, 12-14 June 2018, Valletta, Malta</a:t>
            </a:r>
            <a:endParaRPr lang="en-US" sz="1600" dirty="0"/>
          </a:p>
          <a:p>
            <a:pPr marL="285750" lvl="0" indent="-285750" algn="just">
              <a:buFont typeface="Arial" panose="020B0604020202020204" pitchFamily="34" charset="0"/>
              <a:buChar char="•"/>
            </a:pPr>
            <a:r>
              <a:rPr lang="en-GB" sz="1600" dirty="0"/>
              <a:t>IRSO 2018, 4 October 2018, Barcelona, Spain</a:t>
            </a:r>
            <a:endParaRPr lang="en-US" sz="1600" dirty="0"/>
          </a:p>
          <a:p>
            <a:pPr marL="285750" lvl="0" indent="-285750" algn="just">
              <a:buFont typeface="Arial" panose="020B0604020202020204" pitchFamily="34" charset="0"/>
              <a:buChar char="•"/>
            </a:pPr>
            <a:r>
              <a:rPr lang="en-GB" sz="1600" dirty="0" err="1"/>
              <a:t>EurOcean</a:t>
            </a:r>
            <a:r>
              <a:rPr lang="en-GB" sz="1600" dirty="0"/>
              <a:t> open event “Marine Research and Knowledge in support of Policy Making and Society: Deep-sea Research as a Case Study”, 15 October 2018, Azores, Portugal</a:t>
            </a:r>
            <a:endParaRPr lang="en-US" sz="1600" dirty="0"/>
          </a:p>
          <a:p>
            <a:pPr marL="285750" lvl="0" indent="-285750" algn="just">
              <a:buFont typeface="Arial" panose="020B0604020202020204" pitchFamily="34" charset="0"/>
              <a:buChar char="•"/>
            </a:pPr>
            <a:r>
              <a:rPr lang="en-GB" sz="1600" dirty="0"/>
              <a:t>EOOS Conference 2018, 21-23 November 2018, Brussels, Belgium</a:t>
            </a:r>
            <a:endParaRPr lang="en-US" sz="1600" dirty="0"/>
          </a:p>
          <a:p>
            <a:pPr marL="285750" lvl="0" indent="-285750" algn="just">
              <a:buFont typeface="Arial" panose="020B0604020202020204" pitchFamily="34" charset="0"/>
              <a:buChar char="•"/>
            </a:pPr>
            <a:r>
              <a:rPr lang="en-GB" sz="1600" dirty="0"/>
              <a:t>7</a:t>
            </a:r>
            <a:r>
              <a:rPr lang="en-GB" sz="1600" baseline="30000" dirty="0"/>
              <a:t>th</a:t>
            </a:r>
            <a:r>
              <a:rPr lang="en-GB" sz="1600" dirty="0"/>
              <a:t> ENVRI week – Marine Domain, 15 February 2018, Riga, Latvia</a:t>
            </a:r>
            <a:endParaRPr lang="en-US" sz="1600" dirty="0"/>
          </a:p>
          <a:p>
            <a:pPr marL="285750" lvl="0" indent="-285750" algn="just">
              <a:buFont typeface="Arial" panose="020B0604020202020204" pitchFamily="34" charset="0"/>
              <a:buChar char="•"/>
            </a:pPr>
            <a:r>
              <a:rPr lang="en-GB" sz="1600" dirty="0"/>
              <a:t>Round table discussion at 3rd Conference of Italian Marine Geologists, Marine geology in Italy, 21-22 February 2019, Rome, Italy</a:t>
            </a:r>
            <a:endParaRPr lang="en-US" sz="1600" dirty="0"/>
          </a:p>
          <a:p>
            <a:pPr marL="285750" lvl="0" indent="-285750" algn="just">
              <a:buFont typeface="Arial" panose="020B0604020202020204" pitchFamily="34" charset="0"/>
              <a:buChar char="•"/>
            </a:pPr>
            <a:r>
              <a:rPr lang="en-GB" sz="1600" dirty="0"/>
              <a:t>EUROFLEETS+ Project kick-off meeting, 5-7 March 2019, Galway, Ireland</a:t>
            </a:r>
            <a:endParaRPr lang="en-US" sz="1600" dirty="0"/>
          </a:p>
          <a:p>
            <a:pPr marL="285750" lvl="0" indent="-285750" algn="just">
              <a:buFont typeface="Arial" panose="020B0604020202020204" pitchFamily="34" charset="0"/>
              <a:buChar char="•"/>
            </a:pPr>
            <a:r>
              <a:rPr lang="en-GB" sz="1600" b="1" dirty="0" err="1"/>
              <a:t>EurOCEAN</a:t>
            </a:r>
            <a:r>
              <a:rPr lang="en-GB" sz="1600" b="1" dirty="0"/>
              <a:t> 2019 Conference, 11-12 June 2019, Paris, France</a:t>
            </a:r>
            <a:endParaRPr lang="en-US" sz="1600" b="1" dirty="0"/>
          </a:p>
          <a:p>
            <a:pPr marL="285750" lvl="0" indent="-285750" algn="just">
              <a:buFont typeface="Arial" panose="020B0604020202020204" pitchFamily="34" charset="0"/>
              <a:buChar char="•"/>
            </a:pPr>
            <a:r>
              <a:rPr lang="en-GB" sz="1600" dirty="0"/>
              <a:t>ERVO Meeting, 12-14 June 2019, Hamburg, Germany</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4</a:t>
            </a:fld>
            <a:endParaRPr lang="en-US"/>
          </a:p>
        </p:txBody>
      </p:sp>
    </p:spTree>
    <p:extLst>
      <p:ext uri="{BB962C8B-B14F-4D97-AF65-F5344CB8AC3E}">
        <p14:creationId xmlns:p14="http://schemas.microsoft.com/office/powerpoint/2010/main" val="394289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5</a:t>
            </a:fld>
            <a:endParaRPr lang="en-US"/>
          </a:p>
        </p:txBody>
      </p:sp>
    </p:spTree>
    <p:extLst>
      <p:ext uri="{BB962C8B-B14F-4D97-AF65-F5344CB8AC3E}">
        <p14:creationId xmlns:p14="http://schemas.microsoft.com/office/powerpoint/2010/main" val="196744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6</a:t>
            </a:fld>
            <a:endParaRPr lang="en-US"/>
          </a:p>
        </p:txBody>
      </p:sp>
    </p:spTree>
    <p:extLst>
      <p:ext uri="{BB962C8B-B14F-4D97-AF65-F5344CB8AC3E}">
        <p14:creationId xmlns:p14="http://schemas.microsoft.com/office/powerpoint/2010/main" val="115136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7</a:t>
            </a:fld>
            <a:endParaRPr lang="en-US"/>
          </a:p>
        </p:txBody>
      </p:sp>
    </p:spTree>
    <p:extLst>
      <p:ext uri="{BB962C8B-B14F-4D97-AF65-F5344CB8AC3E}">
        <p14:creationId xmlns:p14="http://schemas.microsoft.com/office/powerpoint/2010/main" val="115136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8</a:t>
            </a:fld>
            <a:endParaRPr lang="en-US"/>
          </a:p>
        </p:txBody>
      </p:sp>
    </p:spTree>
    <p:extLst>
      <p:ext uri="{BB962C8B-B14F-4D97-AF65-F5344CB8AC3E}">
        <p14:creationId xmlns:p14="http://schemas.microsoft.com/office/powerpoint/2010/main" val="115136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different topics are also specifically presented in more detail in the position paper</a:t>
            </a:r>
          </a:p>
        </p:txBody>
      </p:sp>
      <p:sp>
        <p:nvSpPr>
          <p:cNvPr id="4" name="Slide Number Placeholder 3"/>
          <p:cNvSpPr>
            <a:spLocks noGrp="1"/>
          </p:cNvSpPr>
          <p:nvPr>
            <p:ph type="sldNum" sz="quarter" idx="10"/>
          </p:nvPr>
        </p:nvSpPr>
        <p:spPr/>
        <p:txBody>
          <a:bodyPr/>
          <a:lstStyle/>
          <a:p>
            <a:fld id="{C05619C5-AB92-4CC6-9607-64E0C5D957EE}" type="slidenum">
              <a:rPr lang="en-US" smtClean="0"/>
              <a:t>9</a:t>
            </a:fld>
            <a:endParaRPr lang="en-US"/>
          </a:p>
        </p:txBody>
      </p:sp>
    </p:spTree>
    <p:extLst>
      <p:ext uri="{BB962C8B-B14F-4D97-AF65-F5344CB8AC3E}">
        <p14:creationId xmlns:p14="http://schemas.microsoft.com/office/powerpoint/2010/main" val="295446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14462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17858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5295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4738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07378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94251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5492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82629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47503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44148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087FC-BC04-4E2B-9A4B-39D1F9FD6C80}" type="datetimeFigureOut">
              <a:rPr lang="en-IE" smtClean="0"/>
              <a:t>08/06/2019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194661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087FC-BC04-4E2B-9A4B-39D1F9FD6C80}" type="datetimeFigureOut">
              <a:rPr lang="en-IE" smtClean="0"/>
              <a:t>08/06/2019</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63698-B59E-4EFE-BA09-5CA42B198D2E}" type="slidenum">
              <a:rPr lang="en-IE" smtClean="0"/>
              <a:t>‹#›</a:t>
            </a:fld>
            <a:endParaRPr lang="en-IE" dirty="0"/>
          </a:p>
        </p:txBody>
      </p:sp>
    </p:spTree>
    <p:extLst>
      <p:ext uri="{BB962C8B-B14F-4D97-AF65-F5344CB8AC3E}">
        <p14:creationId xmlns:p14="http://schemas.microsoft.com/office/powerpoint/2010/main" val="137307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www.marineboard.eu/european-research-vessel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tiff"/><Relationship Id="rId4" Type="http://schemas.openxmlformats.org/officeDocument/2006/relationships/hyperlink" Target="http://www.rid.euroce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168769"/>
            <a:ext cx="2975385" cy="1116900"/>
          </a:xfrm>
          <a:prstGeom prst="rect">
            <a:avLst/>
          </a:prstGeom>
        </p:spPr>
      </p:pic>
      <p:sp>
        <p:nvSpPr>
          <p:cNvPr id="8" name="TextBox 7"/>
          <p:cNvSpPr txBox="1"/>
          <p:nvPr/>
        </p:nvSpPr>
        <p:spPr>
          <a:xfrm>
            <a:off x="347216" y="687016"/>
            <a:ext cx="8433236" cy="1508105"/>
          </a:xfrm>
          <a:prstGeom prst="rect">
            <a:avLst/>
          </a:prstGeom>
          <a:noFill/>
        </p:spPr>
        <p:txBody>
          <a:bodyPr wrap="square" rtlCol="0">
            <a:spAutoFit/>
          </a:bodyPr>
          <a:lstStyle/>
          <a:p>
            <a:pPr algn="ctr">
              <a:spcAft>
                <a:spcPts val="1200"/>
              </a:spcAft>
            </a:pPr>
            <a:r>
              <a:rPr lang="en-US" sz="2800" b="1" dirty="0">
                <a:solidFill>
                  <a:schemeClr val="bg1">
                    <a:lumMod val="50000"/>
                  </a:schemeClr>
                </a:solidFill>
              </a:rPr>
              <a:t>Next Generation European Research Vessels:</a:t>
            </a:r>
          </a:p>
          <a:p>
            <a:pPr algn="ctr">
              <a:spcAft>
                <a:spcPts val="1200"/>
              </a:spcAft>
            </a:pPr>
            <a:r>
              <a:rPr lang="en-US" sz="2800" b="1" dirty="0">
                <a:solidFill>
                  <a:schemeClr val="bg1">
                    <a:lumMod val="50000"/>
                  </a:schemeClr>
                </a:solidFill>
              </a:rPr>
              <a:t>Current Status and Foreseeable Evolution</a:t>
            </a:r>
            <a:endParaRPr lang="en-US" sz="1600" dirty="0">
              <a:solidFill>
                <a:schemeClr val="bg1">
                  <a:lumMod val="50000"/>
                </a:schemeClr>
              </a:solidFill>
            </a:endParaRPr>
          </a:p>
          <a:p>
            <a:pPr algn="ctr">
              <a:spcAft>
                <a:spcPts val="1200"/>
              </a:spcAft>
            </a:pPr>
            <a:r>
              <a:rPr lang="en-US" sz="1600" dirty="0">
                <a:solidFill>
                  <a:schemeClr val="bg1">
                    <a:lumMod val="50000"/>
                  </a:schemeClr>
                </a:solidFill>
              </a:rPr>
              <a:t>Per W. Nieuwejaar, Institute of Marine Research (IMR), EMB Working Group Chair</a:t>
            </a:r>
          </a:p>
        </p:txBody>
      </p:sp>
      <p:sp>
        <p:nvSpPr>
          <p:cNvPr id="13" name="TextBox 12"/>
          <p:cNvSpPr txBox="1"/>
          <p:nvPr/>
        </p:nvSpPr>
        <p:spPr>
          <a:xfrm>
            <a:off x="1299802" y="4509120"/>
            <a:ext cx="6564978" cy="954107"/>
          </a:xfrm>
          <a:prstGeom prst="rect">
            <a:avLst/>
          </a:prstGeom>
          <a:noFill/>
        </p:spPr>
        <p:txBody>
          <a:bodyPr wrap="square" rtlCol="0">
            <a:spAutoFit/>
          </a:bodyPr>
          <a:lstStyle/>
          <a:p>
            <a:pPr algn="ctr">
              <a:spcAft>
                <a:spcPts val="1200"/>
              </a:spcAft>
            </a:pPr>
            <a:r>
              <a:rPr lang="en-US" sz="1200" dirty="0">
                <a:solidFill>
                  <a:schemeClr val="bg1">
                    <a:lumMod val="50000"/>
                  </a:schemeClr>
                </a:solidFill>
              </a:rPr>
              <a:t>Research Vessels in the European Ocean Observation landscape</a:t>
            </a:r>
          </a:p>
          <a:p>
            <a:pPr algn="ctr">
              <a:spcAft>
                <a:spcPts val="1200"/>
              </a:spcAft>
            </a:pPr>
            <a:r>
              <a:rPr lang="en-US" sz="1200" dirty="0">
                <a:solidFill>
                  <a:schemeClr val="bg1">
                    <a:lumMod val="50000"/>
                  </a:schemeClr>
                </a:solidFill>
              </a:rPr>
              <a:t>12</a:t>
            </a:r>
            <a:r>
              <a:rPr lang="en-US" sz="1200" baseline="30000" dirty="0">
                <a:solidFill>
                  <a:schemeClr val="bg1">
                    <a:lumMod val="50000"/>
                  </a:schemeClr>
                </a:solidFill>
              </a:rPr>
              <a:t>th</a:t>
            </a:r>
            <a:r>
              <a:rPr lang="en-US" sz="1200" dirty="0">
                <a:solidFill>
                  <a:schemeClr val="bg1">
                    <a:lumMod val="50000"/>
                  </a:schemeClr>
                </a:solidFill>
              </a:rPr>
              <a:t> June 2019</a:t>
            </a:r>
          </a:p>
          <a:p>
            <a:pPr algn="ctr">
              <a:spcAft>
                <a:spcPts val="1200"/>
              </a:spcAft>
            </a:pPr>
            <a:r>
              <a:rPr lang="en-US" sz="1200" dirty="0">
                <a:solidFill>
                  <a:schemeClr val="bg1">
                    <a:lumMod val="50000"/>
                  </a:schemeClr>
                </a:solidFill>
              </a:rPr>
              <a:t>ERVO 2019, Hamburg, Germany</a:t>
            </a:r>
            <a:endParaRPr lang="en-IE" sz="1200" dirty="0">
              <a:solidFill>
                <a:schemeClr val="bg1">
                  <a:lumMod val="50000"/>
                </a:schemeClr>
              </a:solidFill>
            </a:endParaRPr>
          </a:p>
        </p:txBody>
      </p:sp>
      <p:pic>
        <p:nvPicPr>
          <p:cNvPr id="6"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973" y="5259334"/>
            <a:ext cx="1975512" cy="935769"/>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172" y="2378244"/>
            <a:ext cx="3260198" cy="1833862"/>
          </a:xfrm>
          <a:prstGeom prst="rect">
            <a:avLst/>
          </a:prstGeom>
        </p:spPr>
      </p:pic>
      <p:sp>
        <p:nvSpPr>
          <p:cNvPr id="11" name="TextBox 11"/>
          <p:cNvSpPr txBox="1"/>
          <p:nvPr/>
        </p:nvSpPr>
        <p:spPr>
          <a:xfrm rot="5400000">
            <a:off x="2227511" y="3134718"/>
            <a:ext cx="338554" cy="1935233"/>
          </a:xfrm>
          <a:prstGeom prst="rect">
            <a:avLst/>
          </a:prstGeom>
          <a:noFill/>
        </p:spPr>
        <p:txBody>
          <a:bodyPr vert="vert270" wrap="square" rtlCol="0">
            <a:spAutoFit/>
          </a:bodyPr>
          <a:lstStyle/>
          <a:p>
            <a:r>
              <a:rPr lang="en-US" sz="1000" dirty="0">
                <a:solidFill>
                  <a:schemeClr val="bg1"/>
                </a:solidFill>
              </a:rPr>
              <a:t>RV </a:t>
            </a:r>
            <a:r>
              <a:rPr lang="en-GB" sz="1000" i="1" dirty="0" err="1">
                <a:solidFill>
                  <a:schemeClr val="bg1"/>
                </a:solidFill>
              </a:rPr>
              <a:t>Ángeles</a:t>
            </a:r>
            <a:r>
              <a:rPr lang="en-GB" sz="1000" i="1" dirty="0">
                <a:solidFill>
                  <a:schemeClr val="bg1"/>
                </a:solidFill>
              </a:rPr>
              <a:t> </a:t>
            </a:r>
            <a:r>
              <a:rPr lang="en-GB" sz="1000" i="1" dirty="0" err="1">
                <a:solidFill>
                  <a:schemeClr val="bg1"/>
                </a:solidFill>
              </a:rPr>
              <a:t>Alvariño</a:t>
            </a:r>
            <a:r>
              <a:rPr lang="en-GB" sz="1000" i="1" dirty="0">
                <a:solidFill>
                  <a:schemeClr val="bg1"/>
                </a:solidFill>
              </a:rPr>
              <a:t> and Argo float</a:t>
            </a:r>
            <a:endParaRPr lang="en-US" sz="1000" i="1" dirty="0">
              <a:solidFill>
                <a:schemeClr val="bg1"/>
              </a:solidFill>
            </a:endParaRPr>
          </a:p>
        </p:txBody>
      </p:sp>
      <p:pic>
        <p:nvPicPr>
          <p:cNvPr id="1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2378242"/>
            <a:ext cx="2749420" cy="1833863"/>
          </a:xfrm>
          <a:prstGeom prst="rect">
            <a:avLst/>
          </a:prstGeom>
        </p:spPr>
      </p:pic>
      <p:sp>
        <p:nvSpPr>
          <p:cNvPr id="9" name="TextBox 11"/>
          <p:cNvSpPr txBox="1"/>
          <p:nvPr/>
        </p:nvSpPr>
        <p:spPr>
          <a:xfrm rot="5400000">
            <a:off x="5774562" y="3094222"/>
            <a:ext cx="338554" cy="2016223"/>
          </a:xfrm>
          <a:prstGeom prst="rect">
            <a:avLst/>
          </a:prstGeom>
          <a:noFill/>
        </p:spPr>
        <p:txBody>
          <a:bodyPr vert="vert270" wrap="square" rtlCol="0">
            <a:spAutoFit/>
          </a:bodyPr>
          <a:lstStyle/>
          <a:p>
            <a:r>
              <a:rPr lang="en-US" sz="1000" dirty="0">
                <a:solidFill>
                  <a:schemeClr val="bg1"/>
                </a:solidFill>
              </a:rPr>
              <a:t>RV </a:t>
            </a:r>
            <a:r>
              <a:rPr lang="en-GB" sz="1000" i="1" dirty="0">
                <a:solidFill>
                  <a:schemeClr val="bg1"/>
                </a:solidFill>
              </a:rPr>
              <a:t>Celtic Explorer © Marine Institute</a:t>
            </a:r>
            <a:endParaRPr lang="en-US" sz="1000" i="1" dirty="0">
              <a:solidFill>
                <a:schemeClr val="bg1"/>
              </a:solidFill>
            </a:endParaRPr>
          </a:p>
        </p:txBody>
      </p:sp>
    </p:spTree>
    <p:extLst>
      <p:ext uri="{BB962C8B-B14F-4D97-AF65-F5344CB8AC3E}">
        <p14:creationId xmlns:p14="http://schemas.microsoft.com/office/powerpoint/2010/main" val="196438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Recommendations (2)</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539552" y="1220484"/>
            <a:ext cx="7920236" cy="3360644"/>
          </a:xfrm>
        </p:spPr>
        <p:txBody>
          <a:bodyPr>
            <a:normAutofit lnSpcReduction="10000"/>
          </a:bodyPr>
          <a:lstStyle/>
          <a:p>
            <a:pPr algn="just"/>
            <a:endParaRPr lang="en-GB" sz="1800" dirty="0"/>
          </a:p>
          <a:p>
            <a:pPr lvl="0" algn="just"/>
            <a:r>
              <a:rPr lang="en-US" sz="1800" b="1" dirty="0">
                <a:solidFill>
                  <a:srgbClr val="0070C0"/>
                </a:solidFill>
              </a:rPr>
              <a:t>The</a:t>
            </a:r>
            <a:r>
              <a:rPr lang="en-US" sz="1800" dirty="0"/>
              <a:t> </a:t>
            </a:r>
            <a:r>
              <a:rPr lang="en-US" sz="1800" b="1" dirty="0">
                <a:solidFill>
                  <a:srgbClr val="0070C0"/>
                </a:solidFill>
              </a:rPr>
              <a:t>research vessel community should look towards future requirements</a:t>
            </a:r>
            <a:r>
              <a:rPr lang="en-US" sz="1800" dirty="0"/>
              <a:t>, including being able to support the next big technological and digital developments such as:</a:t>
            </a:r>
          </a:p>
          <a:p>
            <a:pPr lvl="1" algn="just"/>
            <a:r>
              <a:rPr lang="en-US" sz="1800" dirty="0"/>
              <a:t>Demand for near real-time data delivery</a:t>
            </a:r>
          </a:p>
          <a:p>
            <a:pPr lvl="1" algn="just"/>
            <a:r>
              <a:rPr lang="en-US" sz="1800" dirty="0"/>
              <a:t>SMART sensors </a:t>
            </a:r>
          </a:p>
          <a:p>
            <a:pPr lvl="1" algn="just"/>
            <a:r>
              <a:rPr lang="en-US" sz="1800" dirty="0"/>
              <a:t>Increasing autonomy and interaction of autonomous equipment</a:t>
            </a:r>
            <a:endParaRPr lang="en-GB" sz="1800" dirty="0"/>
          </a:p>
          <a:p>
            <a:pPr marL="0" indent="0" algn="just">
              <a:buNone/>
            </a:pPr>
            <a:endParaRPr lang="en-GB" sz="1800" dirty="0"/>
          </a:p>
          <a:p>
            <a:pPr algn="just"/>
            <a:r>
              <a:rPr lang="en-GB" sz="1800" dirty="0"/>
              <a:t>The essence of Research Vessels in the EOOS should be consolidated through the </a:t>
            </a:r>
            <a:r>
              <a:rPr lang="en-GB" sz="1800" b="1" dirty="0">
                <a:solidFill>
                  <a:srgbClr val="0070C0"/>
                </a:solidFill>
              </a:rPr>
              <a:t>establishment of a prominent role of the RV operator networks in the EOOS management</a:t>
            </a:r>
            <a:r>
              <a:rPr lang="en-GB" sz="1800" dirty="0"/>
              <a:t>.  </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801378"/>
            <a:ext cx="2391716" cy="1596212"/>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64" y="4807976"/>
            <a:ext cx="2645326" cy="1596367"/>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3403" y="4797152"/>
            <a:ext cx="2146385" cy="1600438"/>
          </a:xfrm>
          <a:prstGeom prst="rect">
            <a:avLst/>
          </a:prstGeom>
        </p:spPr>
      </p:pic>
      <p:sp>
        <p:nvSpPr>
          <p:cNvPr id="14" name="TextBox 11"/>
          <p:cNvSpPr txBox="1"/>
          <p:nvPr/>
        </p:nvSpPr>
        <p:spPr>
          <a:xfrm rot="5400000">
            <a:off x="4460251" y="5162942"/>
            <a:ext cx="492443" cy="2141154"/>
          </a:xfrm>
          <a:prstGeom prst="rect">
            <a:avLst/>
          </a:prstGeom>
          <a:noFill/>
        </p:spPr>
        <p:txBody>
          <a:bodyPr vert="vert270" wrap="square" rtlCol="0">
            <a:spAutoFit/>
          </a:bodyPr>
          <a:lstStyle/>
          <a:p>
            <a:r>
              <a:rPr lang="en-US" sz="1000" dirty="0">
                <a:solidFill>
                  <a:schemeClr val="bg1"/>
                </a:solidFill>
              </a:rPr>
              <a:t>HROV </a:t>
            </a:r>
            <a:r>
              <a:rPr lang="en-US" sz="1000" i="1" dirty="0">
                <a:solidFill>
                  <a:schemeClr val="bg1"/>
                </a:solidFill>
              </a:rPr>
              <a:t>Ariane</a:t>
            </a:r>
            <a:r>
              <a:rPr lang="en-US" sz="1000" dirty="0">
                <a:solidFill>
                  <a:schemeClr val="bg1"/>
                </a:solidFill>
              </a:rPr>
              <a:t> deployed from RV </a:t>
            </a:r>
            <a:r>
              <a:rPr lang="en-US" sz="1000" i="1" dirty="0" err="1">
                <a:solidFill>
                  <a:schemeClr val="bg1"/>
                </a:solidFill>
              </a:rPr>
              <a:t>Suroît</a:t>
            </a:r>
            <a:r>
              <a:rPr lang="en-US" sz="1000" dirty="0">
                <a:solidFill>
                  <a:schemeClr val="bg1"/>
                </a:solidFill>
              </a:rPr>
              <a:t> © </a:t>
            </a:r>
            <a:r>
              <a:rPr lang="en-US" sz="1000" dirty="0" err="1">
                <a:solidFill>
                  <a:schemeClr val="bg1"/>
                </a:solidFill>
              </a:rPr>
              <a:t>Ifremer</a:t>
            </a:r>
            <a:r>
              <a:rPr lang="en-US" sz="1000" dirty="0">
                <a:solidFill>
                  <a:schemeClr val="bg1"/>
                </a:solidFill>
              </a:rPr>
              <a:t>, O. </a:t>
            </a:r>
            <a:r>
              <a:rPr lang="en-US" sz="1000" dirty="0" err="1">
                <a:solidFill>
                  <a:schemeClr val="bg1"/>
                </a:solidFill>
              </a:rPr>
              <a:t>Dugornay</a:t>
            </a:r>
            <a:endParaRPr lang="en-US" sz="1000" i="1" dirty="0">
              <a:solidFill>
                <a:schemeClr val="bg1"/>
              </a:solidFill>
            </a:endParaRPr>
          </a:p>
        </p:txBody>
      </p:sp>
      <p:sp>
        <p:nvSpPr>
          <p:cNvPr id="15" name="TextBox 11"/>
          <p:cNvSpPr txBox="1"/>
          <p:nvPr/>
        </p:nvSpPr>
        <p:spPr>
          <a:xfrm rot="5400000">
            <a:off x="7147525" y="5163084"/>
            <a:ext cx="492443" cy="2141154"/>
          </a:xfrm>
          <a:prstGeom prst="rect">
            <a:avLst/>
          </a:prstGeom>
          <a:noFill/>
        </p:spPr>
        <p:txBody>
          <a:bodyPr vert="vert270" wrap="square" rtlCol="0">
            <a:spAutoFit/>
          </a:bodyPr>
          <a:lstStyle/>
          <a:p>
            <a:r>
              <a:rPr lang="en-US" sz="1000" dirty="0">
                <a:solidFill>
                  <a:schemeClr val="bg1"/>
                </a:solidFill>
              </a:rPr>
              <a:t>Retrieving of 6000m </a:t>
            </a:r>
            <a:r>
              <a:rPr lang="en-US" sz="1000" dirty="0" err="1">
                <a:solidFill>
                  <a:schemeClr val="bg1"/>
                </a:solidFill>
              </a:rPr>
              <a:t>Hugin</a:t>
            </a:r>
            <a:r>
              <a:rPr lang="en-US" sz="1000" dirty="0">
                <a:solidFill>
                  <a:schemeClr val="bg1"/>
                </a:solidFill>
              </a:rPr>
              <a:t> AUV on RV </a:t>
            </a:r>
            <a:r>
              <a:rPr lang="en-US" sz="1000" i="1" dirty="0">
                <a:solidFill>
                  <a:schemeClr val="bg1"/>
                </a:solidFill>
              </a:rPr>
              <a:t>G.O. </a:t>
            </a:r>
            <a:r>
              <a:rPr lang="en-US" sz="1000" i="1" dirty="0" err="1">
                <a:solidFill>
                  <a:schemeClr val="bg1"/>
                </a:solidFill>
              </a:rPr>
              <a:t>Sars</a:t>
            </a:r>
            <a:r>
              <a:rPr lang="en-US" sz="1000" i="1" dirty="0">
                <a:solidFill>
                  <a:schemeClr val="bg1"/>
                </a:solidFill>
              </a:rPr>
              <a:t> </a:t>
            </a:r>
            <a:r>
              <a:rPr lang="en-US" sz="1000" dirty="0">
                <a:solidFill>
                  <a:schemeClr val="bg1"/>
                </a:solidFill>
              </a:rPr>
              <a:t>© IMR</a:t>
            </a:r>
            <a:endParaRPr lang="en-US" sz="1000" i="1" dirty="0">
              <a:solidFill>
                <a:schemeClr val="bg1"/>
              </a:solidFill>
            </a:endParaRPr>
          </a:p>
        </p:txBody>
      </p:sp>
      <p:sp>
        <p:nvSpPr>
          <p:cNvPr id="16" name="TextBox 11"/>
          <p:cNvSpPr txBox="1"/>
          <p:nvPr/>
        </p:nvSpPr>
        <p:spPr>
          <a:xfrm rot="5400000">
            <a:off x="1694797" y="5095868"/>
            <a:ext cx="338554" cy="2141154"/>
          </a:xfrm>
          <a:prstGeom prst="rect">
            <a:avLst/>
          </a:prstGeom>
          <a:noFill/>
        </p:spPr>
        <p:txBody>
          <a:bodyPr vert="vert270" wrap="square" rtlCol="0">
            <a:spAutoFit/>
          </a:bodyPr>
          <a:lstStyle/>
          <a:p>
            <a:r>
              <a:rPr lang="en-US" sz="1000" dirty="0">
                <a:solidFill>
                  <a:schemeClr val="bg1"/>
                </a:solidFill>
              </a:rPr>
              <a:t>RV </a:t>
            </a:r>
            <a:r>
              <a:rPr lang="en-US" sz="1000" i="1" dirty="0">
                <a:solidFill>
                  <a:schemeClr val="bg1"/>
                </a:solidFill>
              </a:rPr>
              <a:t>Simon Stevin </a:t>
            </a:r>
            <a:r>
              <a:rPr lang="en-US" sz="1000" dirty="0">
                <a:solidFill>
                  <a:schemeClr val="bg1"/>
                </a:solidFill>
              </a:rPr>
              <a:t>and ICOS buoy</a:t>
            </a:r>
            <a:endParaRPr lang="en-US" sz="1000" i="1" dirty="0">
              <a:solidFill>
                <a:schemeClr val="bg1"/>
              </a:solidFill>
            </a:endParaRPr>
          </a:p>
        </p:txBody>
      </p:sp>
    </p:spTree>
    <p:extLst>
      <p:ext uri="{BB962C8B-B14F-4D97-AF65-F5344CB8AC3E}">
        <p14:creationId xmlns:p14="http://schemas.microsoft.com/office/powerpoint/2010/main" val="171086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Recommendations (3)</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88330" y="1196752"/>
            <a:ext cx="8002588" cy="4152732"/>
          </a:xfrm>
        </p:spPr>
        <p:txBody>
          <a:bodyPr>
            <a:normAutofit/>
          </a:bodyPr>
          <a:lstStyle/>
          <a:p>
            <a:pPr algn="just"/>
            <a:r>
              <a:rPr lang="en-GB" sz="1800" b="1" dirty="0">
                <a:solidFill>
                  <a:srgbClr val="0070C0"/>
                </a:solidFill>
              </a:rPr>
              <a:t>The research vessel community should continue on its path towards greater collaboration</a:t>
            </a:r>
            <a:r>
              <a:rPr lang="en-GB" sz="1800" dirty="0"/>
              <a:t> in order to aim for:</a:t>
            </a:r>
          </a:p>
          <a:p>
            <a:pPr lvl="1" algn="just"/>
            <a:r>
              <a:rPr lang="en-GB" sz="1800" b="1" dirty="0">
                <a:solidFill>
                  <a:schemeClr val="accent1"/>
                </a:solidFill>
              </a:rPr>
              <a:t>M</a:t>
            </a:r>
            <a:r>
              <a:rPr lang="en-GB" sz="1800" b="1" dirty="0">
                <a:solidFill>
                  <a:srgbClr val="0070C0"/>
                </a:solidFill>
              </a:rPr>
              <a:t>ore effective and efficient use of resources and equipment</a:t>
            </a:r>
            <a:r>
              <a:rPr lang="en-GB" sz="1800" dirty="0"/>
              <a:t>: cooperation already exists for Global and Ocean Class vessels, but collaboration on a regional level is limited</a:t>
            </a:r>
          </a:p>
          <a:p>
            <a:pPr lvl="1" algn="just"/>
            <a:r>
              <a:rPr lang="en-GB" sz="1800" b="1" dirty="0">
                <a:solidFill>
                  <a:srgbClr val="0070C0"/>
                </a:solidFill>
              </a:rPr>
              <a:t>Sharing resources on a national level</a:t>
            </a:r>
            <a:r>
              <a:rPr lang="en-GB" sz="1800" dirty="0"/>
              <a:t>, by creating national pools of equipment, instruments and maritime crew</a:t>
            </a:r>
          </a:p>
          <a:p>
            <a:pPr lvl="1" algn="just"/>
            <a:r>
              <a:rPr lang="en-GB" sz="1800" b="1" dirty="0">
                <a:solidFill>
                  <a:schemeClr val="accent1"/>
                </a:solidFill>
              </a:rPr>
              <a:t>A</a:t>
            </a:r>
            <a:r>
              <a:rPr lang="en-GB" sz="1800" b="1" dirty="0">
                <a:solidFill>
                  <a:srgbClr val="0070C0"/>
                </a:solidFill>
              </a:rPr>
              <a:t>ppropriate training </a:t>
            </a:r>
            <a:r>
              <a:rPr lang="en-GB" sz="1800" dirty="0"/>
              <a:t>for all parties involved in research vessel activities</a:t>
            </a:r>
          </a:p>
          <a:p>
            <a:pPr marL="0" indent="0" algn="just">
              <a:buNone/>
            </a:pPr>
            <a:endParaRPr lang="en-US" sz="1800" dirty="0"/>
          </a:p>
          <a:p>
            <a:pPr algn="just"/>
            <a:r>
              <a:rPr lang="en-GB" sz="1800" dirty="0"/>
              <a:t>ERVO should take an active role in </a:t>
            </a:r>
            <a:r>
              <a:rPr lang="en-GB" sz="1800" b="1" dirty="0">
                <a:solidFill>
                  <a:srgbClr val="0070C0"/>
                </a:solidFill>
              </a:rPr>
              <a:t>promoting activities for training </a:t>
            </a:r>
            <a:r>
              <a:rPr lang="en-GB" sz="1800" dirty="0"/>
              <a:t>of instrument technicians, crew and shore-base staff, and should seek partnerships (IOC, OTGA) to develop courses on all aspects of vessel operations.</a:t>
            </a:r>
            <a:endParaRPr lang="en-US" sz="2000" dirty="0"/>
          </a:p>
          <a:p>
            <a:pPr lvl="1" algn="just"/>
            <a:endParaRPr lang="en-US" sz="1400" dirty="0"/>
          </a:p>
          <a:p>
            <a:pPr algn="just"/>
            <a:endParaRPr lang="en-US" sz="1400" dirty="0"/>
          </a:p>
          <a:p>
            <a:pPr marL="457200" lvl="1" indent="0">
              <a:buNone/>
            </a:pPr>
            <a:endParaRPr lang="en-US" sz="2900" dirty="0"/>
          </a:p>
        </p:txBody>
      </p:sp>
      <p:sp>
        <p:nvSpPr>
          <p:cNvPr id="6" name="Content Placeholder 1"/>
          <p:cNvSpPr txBox="1">
            <a:spLocks/>
          </p:cNvSpPr>
          <p:nvPr/>
        </p:nvSpPr>
        <p:spPr>
          <a:xfrm>
            <a:off x="539552" y="5085184"/>
            <a:ext cx="8002588" cy="1416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1800" b="1" dirty="0">
                <a:solidFill>
                  <a:srgbClr val="0070C0"/>
                </a:solidFill>
              </a:rPr>
              <a:t>Transnational Access (TA) </a:t>
            </a:r>
            <a:r>
              <a:rPr lang="fr-FR" sz="1800" b="1" dirty="0" err="1">
                <a:solidFill>
                  <a:srgbClr val="0070C0"/>
                </a:solidFill>
              </a:rPr>
              <a:t>mechanisms</a:t>
            </a:r>
            <a:r>
              <a:rPr lang="fr-FR" sz="1800" b="1" dirty="0">
                <a:solidFill>
                  <a:srgbClr val="0070C0"/>
                </a:solidFill>
              </a:rPr>
              <a:t> </a:t>
            </a:r>
            <a:r>
              <a:rPr lang="fr-FR" sz="1800" b="1" dirty="0" err="1">
                <a:solidFill>
                  <a:srgbClr val="0070C0"/>
                </a:solidFill>
              </a:rPr>
              <a:t>based</a:t>
            </a:r>
            <a:r>
              <a:rPr lang="fr-FR" sz="1800" b="1" dirty="0">
                <a:solidFill>
                  <a:srgbClr val="0070C0"/>
                </a:solidFill>
              </a:rPr>
              <a:t> on excellent science </a:t>
            </a:r>
            <a:r>
              <a:rPr lang="fr-FR" sz="1800" dirty="0" err="1"/>
              <a:t>should</a:t>
            </a:r>
            <a:r>
              <a:rPr lang="fr-FR" sz="1800" dirty="0"/>
              <a:t> </a:t>
            </a:r>
            <a:r>
              <a:rPr lang="fr-FR" sz="1800" dirty="0" err="1"/>
              <a:t>be</a:t>
            </a:r>
            <a:r>
              <a:rPr lang="fr-FR" sz="1800" dirty="0"/>
              <a:t> </a:t>
            </a:r>
            <a:r>
              <a:rPr lang="fr-FR" sz="1800" dirty="0" err="1"/>
              <a:t>further</a:t>
            </a:r>
            <a:r>
              <a:rPr lang="fr-FR" sz="1800" dirty="0"/>
              <a:t> </a:t>
            </a:r>
            <a:r>
              <a:rPr lang="fr-FR" sz="1800" dirty="0" err="1"/>
              <a:t>developed</a:t>
            </a:r>
            <a:r>
              <a:rPr lang="fr-FR" sz="1800" dirty="0"/>
              <a:t> to </a:t>
            </a:r>
            <a:r>
              <a:rPr lang="fr-FR" sz="1800" dirty="0" err="1"/>
              <a:t>give</a:t>
            </a:r>
            <a:r>
              <a:rPr lang="fr-FR" sz="1800" dirty="0"/>
              <a:t> </a:t>
            </a:r>
            <a:r>
              <a:rPr lang="fr-FR" sz="1800" dirty="0" err="1"/>
              <a:t>access</a:t>
            </a:r>
            <a:r>
              <a:rPr lang="fr-FR" sz="1800" dirty="0"/>
              <a:t> to </a:t>
            </a:r>
            <a:r>
              <a:rPr lang="fr-FR" sz="1800" dirty="0" err="1"/>
              <a:t>European</a:t>
            </a:r>
            <a:r>
              <a:rPr lang="fr-FR" sz="1800" dirty="0"/>
              <a:t> Research </a:t>
            </a:r>
            <a:r>
              <a:rPr lang="fr-FR" sz="1800" dirty="0" err="1"/>
              <a:t>Vessels</a:t>
            </a:r>
            <a:r>
              <a:rPr lang="fr-FR" sz="1800" dirty="0"/>
              <a:t> and </a:t>
            </a:r>
            <a:r>
              <a:rPr lang="fr-FR" sz="1800" dirty="0" err="1"/>
              <a:t>enlarge</a:t>
            </a:r>
            <a:r>
              <a:rPr lang="fr-FR" sz="1800" dirty="0"/>
              <a:t> the </a:t>
            </a:r>
            <a:r>
              <a:rPr lang="fr-FR" sz="1800" dirty="0" err="1"/>
              <a:t>community</a:t>
            </a:r>
            <a:r>
              <a:rPr lang="fr-FR" sz="1800" dirty="0"/>
              <a:t> of </a:t>
            </a:r>
            <a:r>
              <a:rPr lang="fr-FR" sz="1800" dirty="0" err="1"/>
              <a:t>users</a:t>
            </a:r>
            <a:r>
              <a:rPr lang="fr-FR" sz="1800" dirty="0"/>
              <a:t>, in </a:t>
            </a:r>
            <a:r>
              <a:rPr lang="fr-FR" sz="1800" dirty="0" err="1"/>
              <a:t>particular</a:t>
            </a:r>
            <a:r>
              <a:rPr lang="fr-FR" sz="1800" dirty="0"/>
              <a:t> for </a:t>
            </a:r>
            <a:r>
              <a:rPr lang="fr-FR" sz="1800" dirty="0" err="1"/>
              <a:t>deep-sea</a:t>
            </a:r>
            <a:r>
              <a:rPr lang="fr-FR" sz="1800" dirty="0"/>
              <a:t> and polar Research </a:t>
            </a:r>
            <a:r>
              <a:rPr lang="fr-FR" sz="1800" dirty="0" err="1"/>
              <a:t>Vessels</a:t>
            </a:r>
            <a:r>
              <a:rPr lang="fr-FR" sz="1800" dirty="0"/>
              <a:t> </a:t>
            </a:r>
            <a:r>
              <a:rPr lang="fr-FR" sz="1800" dirty="0" err="1"/>
              <a:t>which</a:t>
            </a:r>
            <a:r>
              <a:rPr lang="fr-FR" sz="1800" dirty="0"/>
              <a:t> </a:t>
            </a:r>
            <a:r>
              <a:rPr lang="fr-FR" sz="1800" dirty="0" err="1"/>
              <a:t>exist</a:t>
            </a:r>
            <a:r>
              <a:rPr lang="fr-FR" sz="1800" dirty="0"/>
              <a:t> in a </a:t>
            </a:r>
            <a:r>
              <a:rPr lang="fr-FR" sz="1800" dirty="0" err="1"/>
              <a:t>limited</a:t>
            </a:r>
            <a:r>
              <a:rPr lang="fr-FR" sz="1800" dirty="0"/>
              <a:t> </a:t>
            </a:r>
            <a:r>
              <a:rPr lang="fr-FR" sz="1800" dirty="0" err="1"/>
              <a:t>number</a:t>
            </a:r>
            <a:r>
              <a:rPr lang="fr-FR" sz="1800" dirty="0"/>
              <a:t>.</a:t>
            </a:r>
            <a:endParaRPr lang="en-US" sz="1400" dirty="0"/>
          </a:p>
          <a:p>
            <a:pPr marL="0" indent="0" algn="just">
              <a:buFont typeface="Arial" panose="020B0604020202020204" pitchFamily="34" charset="0"/>
              <a:buNone/>
            </a:pPr>
            <a:endParaRPr lang="en-US" sz="2000" dirty="0"/>
          </a:p>
          <a:p>
            <a:pPr lvl="1" algn="just"/>
            <a:endParaRPr lang="en-US" sz="1400" dirty="0"/>
          </a:p>
          <a:p>
            <a:pPr algn="just"/>
            <a:endParaRPr lang="en-US" sz="1400" dirty="0"/>
          </a:p>
          <a:p>
            <a:pPr marL="457200" lvl="1" indent="0">
              <a:buFont typeface="Arial" panose="020B0604020202020204" pitchFamily="34" charset="0"/>
              <a:buNone/>
            </a:pPr>
            <a:endParaRPr lang="en-US" sz="2900" dirty="0"/>
          </a:p>
        </p:txBody>
      </p:sp>
    </p:spTree>
    <p:extLst>
      <p:ext uri="{BB962C8B-B14F-4D97-AF65-F5344CB8AC3E}">
        <p14:creationId xmlns:p14="http://schemas.microsoft.com/office/powerpoint/2010/main" val="376475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57200" y="1220484"/>
            <a:ext cx="8229600" cy="5015250"/>
          </a:xfrm>
        </p:spPr>
        <p:txBody>
          <a:bodyPr>
            <a:normAutofit/>
          </a:bodyPr>
          <a:lstStyle/>
          <a:p>
            <a:pPr marL="0" lvl="0" indent="0" algn="ctr">
              <a:buNone/>
            </a:pPr>
            <a:r>
              <a:rPr lang="en-US" sz="1600" dirty="0"/>
              <a:t>More information available online:</a:t>
            </a:r>
          </a:p>
          <a:p>
            <a:pPr marL="0" lvl="0" indent="0" algn="ctr">
              <a:buNone/>
            </a:pPr>
            <a:r>
              <a:rPr lang="en-US" sz="1600" dirty="0">
                <a:hlinkClick r:id="rId4"/>
              </a:rPr>
              <a:t>http://www.marineboard.eu/european-research-vessels</a:t>
            </a:r>
            <a:endParaRPr lang="en-US" sz="1600" dirty="0"/>
          </a:p>
          <a:p>
            <a:pPr algn="just"/>
            <a:endParaRPr lang="en-US" sz="2000" dirty="0"/>
          </a:p>
          <a:p>
            <a:pPr marL="457200" lvl="1" indent="0" algn="just">
              <a:buNone/>
            </a:pPr>
            <a:endParaRPr lang="en-US" sz="1400" dirty="0"/>
          </a:p>
          <a:p>
            <a:pPr marL="0" indent="0" algn="just">
              <a:buNone/>
            </a:pPr>
            <a:endParaRPr lang="en-US" sz="1400" dirty="0"/>
          </a:p>
          <a:p>
            <a:pPr marL="457200" lvl="1" indent="0">
              <a:buNone/>
            </a:pPr>
            <a:endParaRPr lang="en-US" sz="29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125" y="2030570"/>
            <a:ext cx="6949750" cy="4630271"/>
          </a:xfrm>
          <a:prstGeom prst="rect">
            <a:avLst/>
          </a:prstGeom>
        </p:spPr>
      </p:pic>
      <p:sp>
        <p:nvSpPr>
          <p:cNvPr id="3" name="TextBox 2"/>
          <p:cNvSpPr txBox="1"/>
          <p:nvPr/>
        </p:nvSpPr>
        <p:spPr>
          <a:xfrm>
            <a:off x="7986002" y="4005064"/>
            <a:ext cx="338554" cy="2655777"/>
          </a:xfrm>
          <a:prstGeom prst="rect">
            <a:avLst/>
          </a:prstGeom>
          <a:noFill/>
        </p:spPr>
        <p:txBody>
          <a:bodyPr vert="vert270" wrap="square" rtlCol="0">
            <a:spAutoFit/>
          </a:bodyPr>
          <a:lstStyle/>
          <a:p>
            <a:r>
              <a:rPr lang="en-US" sz="1000" dirty="0"/>
              <a:t>Credit: Kerstin Nightingale, GEOMAR. RV </a:t>
            </a:r>
            <a:r>
              <a:rPr lang="en-US" sz="1000" i="1" dirty="0"/>
              <a:t>Meteor</a:t>
            </a:r>
          </a:p>
        </p:txBody>
      </p:sp>
    </p:spTree>
    <p:extLst>
      <p:ext uri="{BB962C8B-B14F-4D97-AF65-F5344CB8AC3E}">
        <p14:creationId xmlns:p14="http://schemas.microsoft.com/office/powerpoint/2010/main" val="222219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74" name="Picture 2" descr="http://tr1.cbsistatic.com/hub/i/2011/02/02/ab1453f0-c3ab-11e2-bc00-02911874f8c8/ipcc_bluemarble_west_lrg%5b1%5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208" y="153144"/>
            <a:ext cx="5436096" cy="5436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5661248"/>
            <a:ext cx="6552728" cy="830997"/>
          </a:xfrm>
          <a:prstGeom prst="rect">
            <a:avLst/>
          </a:prstGeom>
          <a:noFill/>
        </p:spPr>
        <p:txBody>
          <a:bodyPr wrap="square" rtlCol="0">
            <a:spAutoFit/>
          </a:bodyPr>
          <a:lstStyle/>
          <a:p>
            <a:pPr algn="ctr"/>
            <a:r>
              <a:rPr lang="en-US" sz="2400" b="1" dirty="0">
                <a:solidFill>
                  <a:schemeClr val="bg1"/>
                </a:solidFill>
              </a:rPr>
              <a:t>Thank you</a:t>
            </a:r>
          </a:p>
          <a:p>
            <a:pPr algn="ctr"/>
            <a:r>
              <a:rPr lang="en-US" sz="2400" b="1" dirty="0">
                <a:solidFill>
                  <a:schemeClr val="bg1"/>
                </a:solidFill>
              </a:rPr>
              <a:t>www.marineboard.eu | www.ervo-group.eu </a:t>
            </a:r>
            <a:endParaRPr lang="en-IE" sz="2400" b="1" dirty="0">
              <a:solidFill>
                <a:schemeClr val="bg1"/>
              </a:solidFill>
            </a:endParaRPr>
          </a:p>
        </p:txBody>
      </p:sp>
    </p:spTree>
    <p:extLst>
      <p:ext uri="{BB962C8B-B14F-4D97-AF65-F5344CB8AC3E}">
        <p14:creationId xmlns:p14="http://schemas.microsoft.com/office/powerpoint/2010/main" val="403453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8"/>
          <p:cNvSpPr txBox="1">
            <a:spLocks noChangeArrowheads="1"/>
          </p:cNvSpPr>
          <p:nvPr/>
        </p:nvSpPr>
        <p:spPr bwMode="auto">
          <a:xfrm>
            <a:off x="1943729" y="5866402"/>
            <a:ext cx="497512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p>
        </p:txBody>
      </p:sp>
      <p:sp>
        <p:nvSpPr>
          <p:cNvPr id="7" name="TextBox 6"/>
          <p:cNvSpPr txBox="1"/>
          <p:nvPr/>
        </p:nvSpPr>
        <p:spPr>
          <a:xfrm>
            <a:off x="722926" y="501683"/>
            <a:ext cx="7488832" cy="461665"/>
          </a:xfrm>
          <a:prstGeom prst="rect">
            <a:avLst/>
          </a:prstGeom>
          <a:noFill/>
        </p:spPr>
        <p:txBody>
          <a:bodyPr wrap="square" rtlCol="0">
            <a:spAutoFit/>
          </a:bodyPr>
          <a:lstStyle/>
          <a:p>
            <a:r>
              <a:rPr lang="en-US" altLang="en-US" sz="2400" dirty="0"/>
              <a:t>EMB Working Group on Research Vessels</a:t>
            </a:r>
            <a:endParaRPr lang="en-IE" sz="2400" dirty="0"/>
          </a:p>
        </p:txBody>
      </p:sp>
      <p:cxnSp>
        <p:nvCxnSpPr>
          <p:cNvPr id="12" name="Straight Connector 11"/>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57200" y="1220484"/>
            <a:ext cx="8229600" cy="5015250"/>
          </a:xfrm>
        </p:spPr>
        <p:txBody>
          <a:bodyPr>
            <a:normAutofit fontScale="85000" lnSpcReduction="10000"/>
          </a:bodyPr>
          <a:lstStyle/>
          <a:p>
            <a:pPr algn="just"/>
            <a:r>
              <a:rPr lang="en-US" sz="1800" dirty="0"/>
              <a:t>European Marine Board (EMB) in collaboration with European Research Vessel Operators (ERVO)</a:t>
            </a:r>
          </a:p>
          <a:p>
            <a:pPr marL="0" indent="0" algn="just">
              <a:buNone/>
            </a:pPr>
            <a:endParaRPr lang="en-US" sz="1800" dirty="0"/>
          </a:p>
          <a:p>
            <a:pPr algn="just"/>
            <a:r>
              <a:rPr lang="en-US" sz="1800" dirty="0"/>
              <a:t>Kicked off May 2018, Position Paper 25 due Autumn 2019</a:t>
            </a:r>
          </a:p>
          <a:p>
            <a:pPr marL="0" indent="0" algn="just">
              <a:buNone/>
            </a:pPr>
            <a:endParaRPr lang="en-US" sz="1800" dirty="0"/>
          </a:p>
          <a:p>
            <a:pPr algn="just"/>
            <a:r>
              <a:rPr lang="en-US" sz="1800" dirty="0"/>
              <a:t>Main Objectives:</a:t>
            </a:r>
          </a:p>
          <a:p>
            <a:pPr lvl="1" algn="just" fontAlgn="base">
              <a:spcBef>
                <a:spcPts val="1800"/>
              </a:spcBef>
            </a:pPr>
            <a:r>
              <a:rPr lang="en-US" sz="1800" dirty="0"/>
              <a:t>Review the current status of European Research Vessels and related equipment;</a:t>
            </a:r>
          </a:p>
          <a:p>
            <a:pPr marL="457200" lvl="1" indent="0" algn="just" fontAlgn="base">
              <a:buNone/>
            </a:pPr>
            <a:endParaRPr lang="en-US" sz="1800" dirty="0"/>
          </a:p>
          <a:p>
            <a:pPr lvl="1" algn="just" fontAlgn="base"/>
            <a:r>
              <a:rPr lang="en-US" sz="1800" dirty="0"/>
              <a:t>Identify the progress made since the previous EMB Position Paper 10 in 2007;</a:t>
            </a:r>
          </a:p>
          <a:p>
            <a:pPr marL="457200" lvl="1" indent="0" algn="just" fontAlgn="base">
              <a:buNone/>
            </a:pPr>
            <a:endParaRPr lang="en-US" sz="1800" dirty="0"/>
          </a:p>
          <a:p>
            <a:pPr lvl="1" algn="just" fontAlgn="base"/>
            <a:r>
              <a:rPr lang="en-US" sz="1800" dirty="0"/>
              <a:t>Assess the role of Research Vessels as part of the wider European Ocean Observing System (EOOS) and within the scope of advancing marine and ocean science research;</a:t>
            </a:r>
          </a:p>
          <a:p>
            <a:pPr marL="457200" lvl="1" indent="0" algn="just" fontAlgn="base">
              <a:buNone/>
            </a:pPr>
            <a:endParaRPr lang="en-US" sz="1800" dirty="0"/>
          </a:p>
          <a:p>
            <a:pPr lvl="1" algn="just" fontAlgn="base"/>
            <a:r>
              <a:rPr lang="en-US" sz="1800" dirty="0"/>
              <a:t>Explore options for future management of the fleet within Europe, exploring wider-ranging collaborations, co-ownership, chartering, training at sea opportunities etc.;</a:t>
            </a:r>
          </a:p>
          <a:p>
            <a:pPr marL="457200" lvl="1" indent="0" algn="just" fontAlgn="base">
              <a:buNone/>
            </a:pPr>
            <a:endParaRPr lang="en-US" sz="1800" dirty="0"/>
          </a:p>
          <a:p>
            <a:pPr lvl="1" algn="just" fontAlgn="base"/>
            <a:r>
              <a:rPr lang="en-US" sz="1800" dirty="0"/>
              <a:t>Explore options for enhancing the European Research Vessel Fleet capability as a world-class infrastructure resource for the international marine research community and finding ways to further enhance existing collaboration between projects, networks and nations to enhance access, training and interoperability opportunities, and hence cost-efficient use of these valuable resources.</a:t>
            </a:r>
          </a:p>
          <a:p>
            <a:pPr marL="457200" lvl="1" indent="0">
              <a:buNone/>
            </a:pPr>
            <a:endParaRPr lang="en-US" sz="2900" dirty="0"/>
          </a:p>
        </p:txBody>
      </p:sp>
    </p:spTree>
    <p:extLst>
      <p:ext uri="{BB962C8B-B14F-4D97-AF65-F5344CB8AC3E}">
        <p14:creationId xmlns:p14="http://schemas.microsoft.com/office/powerpoint/2010/main" val="254431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8"/>
          <p:cNvSpPr txBox="1">
            <a:spLocks noChangeArrowheads="1"/>
          </p:cNvSpPr>
          <p:nvPr/>
        </p:nvSpPr>
        <p:spPr bwMode="auto">
          <a:xfrm>
            <a:off x="1943729" y="5866402"/>
            <a:ext cx="497512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p>
        </p:txBody>
      </p:sp>
      <p:sp>
        <p:nvSpPr>
          <p:cNvPr id="7" name="TextBox 6"/>
          <p:cNvSpPr txBox="1"/>
          <p:nvPr/>
        </p:nvSpPr>
        <p:spPr>
          <a:xfrm>
            <a:off x="722926" y="501683"/>
            <a:ext cx="7488832" cy="461665"/>
          </a:xfrm>
          <a:prstGeom prst="rect">
            <a:avLst/>
          </a:prstGeom>
          <a:noFill/>
        </p:spPr>
        <p:txBody>
          <a:bodyPr wrap="square" rtlCol="0">
            <a:spAutoFit/>
          </a:bodyPr>
          <a:lstStyle/>
          <a:p>
            <a:r>
              <a:rPr lang="en-US" altLang="en-US" sz="2400" dirty="0"/>
              <a:t>Working Group Members</a:t>
            </a:r>
            <a:endParaRPr lang="en-IE" sz="2400" strike="dblStrike" dirty="0">
              <a:solidFill>
                <a:srgbClr val="FF0000"/>
              </a:solidFill>
            </a:endParaRPr>
          </a:p>
        </p:txBody>
      </p:sp>
      <p:cxnSp>
        <p:nvCxnSpPr>
          <p:cNvPr id="12" name="Straight Connector 11"/>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22926" y="1186698"/>
            <a:ext cx="8025538" cy="3816429"/>
          </a:xfrm>
          <a:prstGeom prst="rect">
            <a:avLst/>
          </a:prstGeom>
        </p:spPr>
        <p:txBody>
          <a:bodyPr wrap="square">
            <a:spAutoFit/>
          </a:bodyPr>
          <a:lstStyle/>
          <a:p>
            <a:pPr marL="285750" indent="-285750" algn="just" fontAlgn="base">
              <a:buFont typeface="Arial" panose="020B0604020202020204" pitchFamily="34" charset="0"/>
              <a:buChar char="•"/>
            </a:pPr>
            <a:r>
              <a:rPr lang="en-US" sz="1400" b="1" dirty="0">
                <a:solidFill>
                  <a:srgbClr val="3D4351"/>
                </a:solidFill>
                <a:cs typeface="Calibri" panose="020F0502020204030204" pitchFamily="34" charset="0"/>
              </a:rPr>
              <a:t> </a:t>
            </a:r>
            <a:r>
              <a:rPr lang="en-US" sz="1400" b="1" dirty="0">
                <a:cs typeface="Calibri" panose="020F0502020204030204" pitchFamily="34" charset="0"/>
              </a:rPr>
              <a:t>Chair - Per Nieuwejaar</a:t>
            </a:r>
            <a:r>
              <a:rPr lang="en-US" sz="1400" dirty="0">
                <a:cs typeface="Calibri" panose="020F0502020204030204" pitchFamily="34" charset="0"/>
              </a:rPr>
              <a:t>, Institute of Marine Research (IMR), Norway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Co-chair - </a:t>
            </a:r>
            <a:r>
              <a:rPr lang="en-US" sz="1400" b="1" dirty="0" err="1">
                <a:cs typeface="Calibri" panose="020F0502020204030204" pitchFamily="34" charset="0"/>
              </a:rPr>
              <a:t>Valérie</a:t>
            </a:r>
            <a:r>
              <a:rPr lang="en-US" sz="1400" b="1" dirty="0">
                <a:cs typeface="Calibri" panose="020F0502020204030204" pitchFamily="34" charset="0"/>
              </a:rPr>
              <a:t> </a:t>
            </a:r>
            <a:r>
              <a:rPr lang="en-US" sz="1400" b="1" dirty="0" err="1">
                <a:cs typeface="Calibri" panose="020F0502020204030204" pitchFamily="34" charset="0"/>
              </a:rPr>
              <a:t>Mazauric</a:t>
            </a:r>
            <a:r>
              <a:rPr lang="en-US" sz="1400" dirty="0">
                <a:cs typeface="Calibri" panose="020F0502020204030204" pitchFamily="34" charset="0"/>
              </a:rPr>
              <a:t>, </a:t>
            </a:r>
            <a:r>
              <a:rPr lang="en-US" sz="1400" dirty="0" err="1">
                <a:cs typeface="Calibri" panose="020F0502020204030204" pitchFamily="34" charset="0"/>
              </a:rPr>
              <a:t>Ifremer</a:t>
            </a:r>
            <a:r>
              <a:rPr lang="en-US" sz="1400" dirty="0">
                <a:cs typeface="Calibri" panose="020F0502020204030204" pitchFamily="34" charset="0"/>
              </a:rPr>
              <a:t>, France</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Mafalda </a:t>
            </a:r>
            <a:r>
              <a:rPr lang="en-US" sz="1400" b="1" dirty="0" err="1">
                <a:cs typeface="Calibri" panose="020F0502020204030204" pitchFamily="34" charset="0"/>
              </a:rPr>
              <a:t>Carapuço</a:t>
            </a:r>
            <a:r>
              <a:rPr lang="en-US" sz="1400" dirty="0">
                <a:cs typeface="Calibri" panose="020F0502020204030204" pitchFamily="34" charset="0"/>
              </a:rPr>
              <a:t>, Instituto </a:t>
            </a:r>
            <a:r>
              <a:rPr lang="en-US" sz="1400" dirty="0" err="1">
                <a:cs typeface="Calibri" panose="020F0502020204030204" pitchFamily="34" charset="0"/>
              </a:rPr>
              <a:t>Português</a:t>
            </a:r>
            <a:r>
              <a:rPr lang="en-US" sz="1400" dirty="0">
                <a:cs typeface="Calibri" panose="020F0502020204030204" pitchFamily="34" charset="0"/>
              </a:rPr>
              <a:t> do Mar e da </a:t>
            </a:r>
            <a:r>
              <a:rPr lang="en-US" sz="1400" dirty="0" err="1">
                <a:cs typeface="Calibri" panose="020F0502020204030204" pitchFamily="34" charset="0"/>
              </a:rPr>
              <a:t>Atmosfera</a:t>
            </a:r>
            <a:r>
              <a:rPr lang="en-US" sz="1400" dirty="0">
                <a:cs typeface="Calibri" panose="020F0502020204030204" pitchFamily="34" charset="0"/>
              </a:rPr>
              <a:t> (IPMA), Portugal</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André Cattrijsse</a:t>
            </a:r>
            <a:r>
              <a:rPr lang="en-US" sz="1400" dirty="0">
                <a:cs typeface="Calibri" panose="020F0502020204030204" pitchFamily="34" charset="0"/>
              </a:rPr>
              <a:t>, Flanders Marine Institute (VLIZ), Belgium</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Franco Coren</a:t>
            </a:r>
            <a:r>
              <a:rPr lang="en-US" sz="1400" dirty="0">
                <a:cs typeface="Calibri" panose="020F0502020204030204" pitchFamily="34" charset="0"/>
              </a:rPr>
              <a:t>, Instituto Nazionale di </a:t>
            </a:r>
            <a:r>
              <a:rPr lang="en-US" sz="1400" dirty="0" err="1">
                <a:cs typeface="Calibri" panose="020F0502020204030204" pitchFamily="34" charset="0"/>
              </a:rPr>
              <a:t>Oceanografia</a:t>
            </a:r>
            <a:r>
              <a:rPr lang="en-US" sz="1400" dirty="0">
                <a:cs typeface="Calibri" panose="020F0502020204030204" pitchFamily="34" charset="0"/>
              </a:rPr>
              <a:t> e di </a:t>
            </a:r>
            <a:r>
              <a:rPr lang="en-US" sz="1400" dirty="0" err="1">
                <a:cs typeface="Calibri" panose="020F0502020204030204" pitchFamily="34" charset="0"/>
              </a:rPr>
              <a:t>Geofisica</a:t>
            </a:r>
            <a:r>
              <a:rPr lang="en-US" sz="1400" dirty="0">
                <a:cs typeface="Calibri" panose="020F0502020204030204" pitchFamily="34" charset="0"/>
              </a:rPr>
              <a:t> </a:t>
            </a:r>
            <a:r>
              <a:rPr lang="en-US" sz="1400" dirty="0" err="1">
                <a:cs typeface="Calibri" panose="020F0502020204030204" pitchFamily="34" charset="0"/>
              </a:rPr>
              <a:t>Sperimentale</a:t>
            </a:r>
            <a:r>
              <a:rPr lang="en-US" sz="1400" dirty="0">
                <a:cs typeface="Calibri" panose="020F0502020204030204" pitchFamily="34" charset="0"/>
              </a:rPr>
              <a:t> (OGS), Italy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Juanjo </a:t>
            </a:r>
            <a:r>
              <a:rPr lang="en-US" sz="1400" b="1" dirty="0" err="1">
                <a:cs typeface="Calibri" panose="020F0502020204030204" pitchFamily="34" charset="0"/>
              </a:rPr>
              <a:t>Danobeitia</a:t>
            </a:r>
            <a:r>
              <a:rPr lang="en-US" sz="1400" dirty="0">
                <a:cs typeface="Calibri" panose="020F0502020204030204" pitchFamily="34" charset="0"/>
              </a:rPr>
              <a:t>, European Multidisciplinary Seafloor and Water-Column Observatory (EMSO), Italy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Colin Day</a:t>
            </a:r>
            <a:r>
              <a:rPr lang="en-US" sz="1400" dirty="0">
                <a:cs typeface="Calibri" panose="020F0502020204030204" pitchFamily="34" charset="0"/>
              </a:rPr>
              <a:t>, National Oceanographic Centre (NOC), UK</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Aodhan Fitzgerald</a:t>
            </a:r>
            <a:r>
              <a:rPr lang="en-US" sz="1400" dirty="0">
                <a:cs typeface="Calibri" panose="020F0502020204030204" pitchFamily="34" charset="0"/>
              </a:rPr>
              <a:t>, Marine Institute (MI), Ireland</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Stefan Florescu</a:t>
            </a:r>
            <a:r>
              <a:rPr lang="en-US" sz="1400" dirty="0">
                <a:cs typeface="Calibri" panose="020F0502020204030204" pitchFamily="34" charset="0"/>
              </a:rPr>
              <a:t>, </a:t>
            </a:r>
            <a:r>
              <a:rPr lang="en-US" sz="1400" dirty="0" err="1">
                <a:cs typeface="Calibri" panose="020F0502020204030204" pitchFamily="34" charset="0"/>
              </a:rPr>
              <a:t>GeoEcoMar</a:t>
            </a:r>
            <a:r>
              <a:rPr lang="en-US" sz="1400" dirty="0">
                <a:cs typeface="Calibri" panose="020F0502020204030204" pitchFamily="34" charset="0"/>
              </a:rPr>
              <a:t>, Romania</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Jose Ignacio Diaz</a:t>
            </a:r>
            <a:r>
              <a:rPr lang="en-US" sz="1400" dirty="0">
                <a:cs typeface="Calibri" panose="020F0502020204030204" pitchFamily="34" charset="0"/>
              </a:rPr>
              <a:t>, Spanish Institute of Oceanography (IEO), Spain</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Michael Klages</a:t>
            </a:r>
            <a:r>
              <a:rPr lang="en-US" sz="1400" dirty="0">
                <a:cs typeface="Calibri" panose="020F0502020204030204" pitchFamily="34" charset="0"/>
              </a:rPr>
              <a:t>, </a:t>
            </a:r>
            <a:r>
              <a:rPr lang="en-US" sz="1400" dirty="0"/>
              <a:t>Alfred Wegener Institute (AWI)</a:t>
            </a:r>
            <a:r>
              <a:rPr lang="en-US" sz="1400" dirty="0">
                <a:cs typeface="Calibri" panose="020F0502020204030204" pitchFamily="34" charset="0"/>
              </a:rPr>
              <a:t>, Germany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Erica Koning</a:t>
            </a:r>
            <a:r>
              <a:rPr lang="en-US" sz="1400" dirty="0">
                <a:cs typeface="Calibri" panose="020F0502020204030204" pitchFamily="34" charset="0"/>
              </a:rPr>
              <a:t>, Netherlands Institute for the Sea (NIOZ-NMF), Netherlands</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Olivier Lefort</a:t>
            </a:r>
            <a:r>
              <a:rPr lang="en-US" sz="1400" dirty="0">
                <a:cs typeface="Calibri" panose="020F0502020204030204" pitchFamily="34" charset="0"/>
              </a:rPr>
              <a:t>, </a:t>
            </a:r>
            <a:r>
              <a:rPr lang="en-US" sz="1400" dirty="0" err="1">
                <a:cs typeface="Calibri" panose="020F0502020204030204" pitchFamily="34" charset="0"/>
              </a:rPr>
              <a:t>Ifremer</a:t>
            </a:r>
            <a:r>
              <a:rPr lang="en-US" sz="1400" dirty="0">
                <a:cs typeface="Calibri" panose="020F0502020204030204" pitchFamily="34" charset="0"/>
              </a:rPr>
              <a:t>, France</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Giuseppe Magnifico</a:t>
            </a:r>
            <a:r>
              <a:rPr lang="en-US" sz="1400" dirty="0">
                <a:cs typeface="Calibri" panose="020F0502020204030204" pitchFamily="34" charset="0"/>
              </a:rPr>
              <a:t>, Italian National Research Council (CNR), Italy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Øystein Mikelborg</a:t>
            </a:r>
            <a:r>
              <a:rPr lang="en-US" sz="1400" dirty="0">
                <a:cs typeface="Calibri" panose="020F0502020204030204" pitchFamily="34" charset="0"/>
              </a:rPr>
              <a:t>, Norwegian Polar Institute (NPI), Norway</a:t>
            </a:r>
          </a:p>
          <a:p>
            <a:pPr marL="285750" indent="-285750" algn="just" fontAlgn="base">
              <a:buFont typeface="Arial" panose="020B0604020202020204" pitchFamily="34" charset="0"/>
              <a:buChar char="•"/>
            </a:pPr>
            <a:r>
              <a:rPr lang="en-US" sz="1400" dirty="0">
                <a:cs typeface="Calibri" panose="020F0502020204030204" pitchFamily="34" charset="0"/>
              </a:rPr>
              <a:t> </a:t>
            </a:r>
            <a:r>
              <a:rPr lang="en-US" sz="1400" b="1" dirty="0">
                <a:cs typeface="Calibri" panose="020F0502020204030204" pitchFamily="34" charset="0"/>
              </a:rPr>
              <a:t>Lieven Naudts</a:t>
            </a:r>
            <a:r>
              <a:rPr lang="en-US" sz="1400" dirty="0">
                <a:cs typeface="Calibri" panose="020F0502020204030204" pitchFamily="34" charset="0"/>
              </a:rPr>
              <a:t>, Royal Belgian Institute of Natural Sciences (RBINS - OD Nature), Belgium</a:t>
            </a:r>
          </a:p>
          <a:p>
            <a:pPr marL="285750" indent="-285750" algn="just" fontAlgn="base">
              <a:buFont typeface="Arial" panose="020B0604020202020204" pitchFamily="34" charset="0"/>
              <a:buChar char="•"/>
            </a:pPr>
            <a:r>
              <a:rPr lang="en-US" sz="1400" b="1" dirty="0"/>
              <a:t>Christian Betzler</a:t>
            </a:r>
            <a:r>
              <a:rPr lang="en-US" sz="1400" dirty="0"/>
              <a:t>, University of Hamburg, Germany</a:t>
            </a:r>
            <a:endParaRPr lang="en-US" sz="1400" b="0" i="0" dirty="0">
              <a:effectLst/>
              <a:cs typeface="Calibri" panose="020F050202020403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0963"/>
          <a:stretch/>
        </p:blipFill>
        <p:spPr>
          <a:xfrm>
            <a:off x="755650" y="5013175"/>
            <a:ext cx="4317528" cy="169930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30591"/>
          <a:stretch/>
        </p:blipFill>
        <p:spPr>
          <a:xfrm>
            <a:off x="5202659" y="5013176"/>
            <a:ext cx="3672408" cy="1699308"/>
          </a:xfrm>
          <a:prstGeom prst="rect">
            <a:avLst/>
          </a:prstGeom>
        </p:spPr>
      </p:pic>
    </p:spTree>
    <p:extLst>
      <p:ext uri="{BB962C8B-B14F-4D97-AF65-F5344CB8AC3E}">
        <p14:creationId xmlns:p14="http://schemas.microsoft.com/office/powerpoint/2010/main" val="158022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Consulting with Stakeholders</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57200" y="1220484"/>
            <a:ext cx="4906888" cy="5015250"/>
          </a:xfrm>
        </p:spPr>
        <p:txBody>
          <a:bodyPr>
            <a:normAutofit/>
          </a:bodyPr>
          <a:lstStyle/>
          <a:p>
            <a:pPr algn="just"/>
            <a:r>
              <a:rPr lang="en-US" sz="1800" dirty="0"/>
              <a:t>Survey sent to research vessel operators in Summer 2018</a:t>
            </a:r>
          </a:p>
          <a:p>
            <a:pPr lvl="1" algn="just"/>
            <a:r>
              <a:rPr lang="en-US" sz="1400" dirty="0"/>
              <a:t>45 responses covering 104 vessels from 22 countries</a:t>
            </a:r>
          </a:p>
          <a:p>
            <a:pPr lvl="1" algn="just"/>
            <a:r>
              <a:rPr lang="en-US" sz="1400" dirty="0"/>
              <a:t>Collected information on </a:t>
            </a:r>
            <a:r>
              <a:rPr lang="en-GB" sz="1400" dirty="0"/>
              <a:t>the national management of the European research vessel fleets, including funding mechanisms, investment plans, collaborations and partnerships, and training opportunities </a:t>
            </a:r>
          </a:p>
          <a:p>
            <a:pPr lvl="1" algn="just"/>
            <a:endParaRPr lang="en-GB" sz="1400" dirty="0"/>
          </a:p>
          <a:p>
            <a:pPr algn="just"/>
            <a:r>
              <a:rPr lang="en-US" sz="1800" dirty="0"/>
              <a:t>Survey sent to research vessel stakeholders in Summer 2018</a:t>
            </a:r>
          </a:p>
          <a:p>
            <a:pPr lvl="1" algn="just"/>
            <a:r>
              <a:rPr lang="en-US" sz="1400" dirty="0"/>
              <a:t>Over 70 responses from 23 countries</a:t>
            </a:r>
          </a:p>
          <a:p>
            <a:pPr lvl="1" algn="just"/>
            <a:r>
              <a:rPr lang="en-US" sz="1400" dirty="0"/>
              <a:t>Collected information </a:t>
            </a:r>
            <a:r>
              <a:rPr lang="en-GB" sz="1400" dirty="0"/>
              <a:t>regarding Research Vessels and their use in Europe, and the perspectives of different stakeholder groups including research institutions, funding agencies, industry and technology developers</a:t>
            </a:r>
          </a:p>
          <a:p>
            <a:pPr lvl="1" algn="just"/>
            <a:endParaRPr lang="en-GB" sz="1400" dirty="0"/>
          </a:p>
          <a:p>
            <a:pPr algn="just"/>
            <a:r>
              <a:rPr lang="en-US" sz="1800" dirty="0"/>
              <a:t>The working group and its activities have also been presented and discussed at a number of conferences, meetings and events</a:t>
            </a:r>
          </a:p>
          <a:p>
            <a:pPr marL="457200" lvl="1" indent="0" algn="just">
              <a:buNone/>
            </a:pPr>
            <a:endParaRPr lang="en-US" sz="1400" dirty="0"/>
          </a:p>
          <a:p>
            <a:pPr lvl="1" algn="just"/>
            <a:endParaRPr lang="en-US" sz="1400" dirty="0"/>
          </a:p>
          <a:p>
            <a:pPr lvl="1" algn="just"/>
            <a:endParaRPr lang="en-US" sz="1400" dirty="0"/>
          </a:p>
          <a:p>
            <a:pPr marL="457200" lvl="1" indent="0">
              <a:buNone/>
            </a:pPr>
            <a:endParaRPr lang="en-US" sz="2900" dirty="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5366208" y="1220484"/>
            <a:ext cx="3708248" cy="2176064"/>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5472689" y="3404437"/>
            <a:ext cx="3601767" cy="2112795"/>
          </a:xfrm>
          <a:prstGeom prst="rect">
            <a:avLst/>
          </a:prstGeom>
        </p:spPr>
      </p:pic>
    </p:spTree>
    <p:extLst>
      <p:ext uri="{BB962C8B-B14F-4D97-AF65-F5344CB8AC3E}">
        <p14:creationId xmlns:p14="http://schemas.microsoft.com/office/powerpoint/2010/main" val="425314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Position Paper Content</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57200" y="1220484"/>
            <a:ext cx="8229600" cy="3072612"/>
          </a:xfrm>
        </p:spPr>
        <p:txBody>
          <a:bodyPr>
            <a:normAutofit/>
          </a:bodyPr>
          <a:lstStyle/>
          <a:p>
            <a:pPr algn="just"/>
            <a:r>
              <a:rPr lang="en-US" sz="1800" dirty="0"/>
              <a:t>The position paper includes the following main chapters:</a:t>
            </a:r>
          </a:p>
          <a:p>
            <a:pPr lvl="1" algn="just">
              <a:spcBef>
                <a:spcPts val="1200"/>
              </a:spcBef>
            </a:pPr>
            <a:r>
              <a:rPr lang="en-US" sz="1800" dirty="0"/>
              <a:t>Research vessels as a platform and interface for ocean technology</a:t>
            </a:r>
          </a:p>
          <a:p>
            <a:pPr lvl="1" algn="just"/>
            <a:r>
              <a:rPr lang="en-US" sz="1800" dirty="0"/>
              <a:t>Deep sea</a:t>
            </a:r>
          </a:p>
          <a:p>
            <a:pPr lvl="1" algn="just"/>
            <a:r>
              <a:rPr lang="en-US" sz="1800" dirty="0"/>
              <a:t>Polar regions</a:t>
            </a:r>
          </a:p>
          <a:p>
            <a:pPr lvl="1"/>
            <a:r>
              <a:rPr lang="en-US" sz="1800" dirty="0"/>
              <a:t>Towards an end-to-end European Ocean Observing System (EOOS): </a:t>
            </a:r>
            <a:br>
              <a:rPr lang="en-US" sz="1800" dirty="0"/>
            </a:br>
            <a:r>
              <a:rPr lang="en-US" sz="1800" dirty="0"/>
              <a:t>A research vessel perspective</a:t>
            </a:r>
          </a:p>
          <a:p>
            <a:pPr lvl="1" algn="just"/>
            <a:r>
              <a:rPr lang="en-US" sz="1800" dirty="0"/>
              <a:t>Training the next generation of professionals</a:t>
            </a:r>
          </a:p>
          <a:p>
            <a:pPr lvl="1" algn="just"/>
            <a:r>
              <a:rPr lang="en-US" sz="1800" dirty="0"/>
              <a:t>Management processes in the countries and partnerships developed in Europe</a:t>
            </a:r>
          </a:p>
          <a:p>
            <a:pPr marL="457200" lvl="1" indent="0">
              <a:buNone/>
            </a:pPr>
            <a:endParaRPr lang="en-US" sz="1800" dirty="0"/>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365103"/>
            <a:ext cx="4334864" cy="2285963"/>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9424" y="4365103"/>
            <a:ext cx="3428945" cy="2285963"/>
          </a:xfrm>
          <a:prstGeom prst="rect">
            <a:avLst/>
          </a:prstGeom>
        </p:spPr>
      </p:pic>
      <p:sp>
        <p:nvSpPr>
          <p:cNvPr id="11" name="TextBox 11"/>
          <p:cNvSpPr txBox="1"/>
          <p:nvPr/>
        </p:nvSpPr>
        <p:spPr>
          <a:xfrm rot="5400000">
            <a:off x="6590328" y="4843676"/>
            <a:ext cx="338554" cy="3400363"/>
          </a:xfrm>
          <a:prstGeom prst="rect">
            <a:avLst/>
          </a:prstGeom>
          <a:noFill/>
        </p:spPr>
        <p:txBody>
          <a:bodyPr vert="vert270" wrap="square" rtlCol="0">
            <a:spAutoFit/>
          </a:bodyPr>
          <a:lstStyle/>
          <a:p>
            <a:r>
              <a:rPr lang="en-US" sz="1000" dirty="0"/>
              <a:t>RV </a:t>
            </a:r>
            <a:r>
              <a:rPr lang="en-GB" sz="1000" i="1" dirty="0"/>
              <a:t>Kronprins Haakon © Norwegian Polar Institute, Ø. Mikelborg </a:t>
            </a:r>
            <a:endParaRPr lang="en-US" sz="1000" i="1" dirty="0"/>
          </a:p>
        </p:txBody>
      </p:sp>
      <p:sp>
        <p:nvSpPr>
          <p:cNvPr id="13" name="TextBox 11"/>
          <p:cNvSpPr txBox="1"/>
          <p:nvPr/>
        </p:nvSpPr>
        <p:spPr>
          <a:xfrm rot="5400000">
            <a:off x="2440361" y="4552526"/>
            <a:ext cx="338554" cy="3996159"/>
          </a:xfrm>
          <a:prstGeom prst="rect">
            <a:avLst/>
          </a:prstGeom>
          <a:noFill/>
        </p:spPr>
        <p:txBody>
          <a:bodyPr vert="vert270" wrap="square" rtlCol="0">
            <a:spAutoFit/>
          </a:bodyPr>
          <a:lstStyle/>
          <a:p>
            <a:r>
              <a:rPr lang="en-US" sz="1000" dirty="0">
                <a:solidFill>
                  <a:schemeClr val="bg1"/>
                </a:solidFill>
              </a:rPr>
              <a:t>RV </a:t>
            </a:r>
            <a:r>
              <a:rPr lang="en-GB" sz="1000" i="1" dirty="0" err="1">
                <a:solidFill>
                  <a:schemeClr val="bg1"/>
                </a:solidFill>
              </a:rPr>
              <a:t>L’Atalante</a:t>
            </a:r>
            <a:r>
              <a:rPr lang="en-GB" sz="1000" i="1" dirty="0">
                <a:solidFill>
                  <a:schemeClr val="bg1"/>
                </a:solidFill>
              </a:rPr>
              <a:t> and ROV Victor 6000 © </a:t>
            </a:r>
            <a:r>
              <a:rPr lang="en-GB" sz="1000" i="1" dirty="0" err="1">
                <a:solidFill>
                  <a:schemeClr val="bg1"/>
                </a:solidFill>
              </a:rPr>
              <a:t>Ifremer</a:t>
            </a:r>
            <a:r>
              <a:rPr lang="en-GB" sz="1000" i="1" dirty="0">
                <a:solidFill>
                  <a:schemeClr val="bg1"/>
                </a:solidFill>
              </a:rPr>
              <a:t>, S. </a:t>
            </a:r>
            <a:r>
              <a:rPr lang="en-GB" sz="1000" i="1" dirty="0" err="1">
                <a:solidFill>
                  <a:schemeClr val="bg1"/>
                </a:solidFill>
              </a:rPr>
              <a:t>Lesbats</a:t>
            </a:r>
            <a:endParaRPr lang="en-US" sz="1000" i="1" dirty="0">
              <a:solidFill>
                <a:schemeClr val="bg1"/>
              </a:solidFill>
            </a:endParaRPr>
          </a:p>
        </p:txBody>
      </p:sp>
    </p:spTree>
    <p:extLst>
      <p:ext uri="{BB962C8B-B14F-4D97-AF65-F5344CB8AC3E}">
        <p14:creationId xmlns:p14="http://schemas.microsoft.com/office/powerpoint/2010/main" val="118012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Messages (1)</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36376" y="1289351"/>
            <a:ext cx="8507288" cy="1851617"/>
          </a:xfrm>
        </p:spPr>
        <p:txBody>
          <a:bodyPr>
            <a:normAutofit/>
          </a:bodyPr>
          <a:lstStyle/>
          <a:p>
            <a:pPr algn="just"/>
            <a:r>
              <a:rPr lang="en-US" sz="1800" dirty="0"/>
              <a:t>Europe currently has </a:t>
            </a:r>
            <a:r>
              <a:rPr lang="en-US" sz="1800" b="1" dirty="0">
                <a:solidFill>
                  <a:srgbClr val="0070C0"/>
                </a:solidFill>
              </a:rPr>
              <a:t>99 research vessels from 23 countries </a:t>
            </a:r>
            <a:r>
              <a:rPr lang="en-US" sz="1800" dirty="0"/>
              <a:t>that are:</a:t>
            </a:r>
          </a:p>
          <a:p>
            <a:pPr lvl="1" algn="just">
              <a:spcBef>
                <a:spcPts val="1200"/>
              </a:spcBef>
            </a:pPr>
            <a:r>
              <a:rPr lang="en-US" sz="1800" dirty="0"/>
              <a:t>Openly available for public research</a:t>
            </a:r>
          </a:p>
          <a:p>
            <a:pPr lvl="1" algn="just"/>
            <a:r>
              <a:rPr lang="en-US" sz="1800" dirty="0"/>
              <a:t>Able to operate at least on a regional scale</a:t>
            </a:r>
            <a:endParaRPr lang="en-US" sz="1800" strike="sngStrike" dirty="0"/>
          </a:p>
          <a:p>
            <a:pPr lvl="1" algn="just"/>
            <a:r>
              <a:rPr lang="en-US" sz="1800" dirty="0"/>
              <a:t>Equipped with a minimum set of basic </a:t>
            </a:r>
          </a:p>
          <a:p>
            <a:pPr marL="457200" lvl="1" indent="0" algn="just">
              <a:buNone/>
            </a:pPr>
            <a:r>
              <a:rPr lang="en-US" sz="1800" dirty="0"/>
              <a:t>      capabilities to conduct standard research</a:t>
            </a:r>
            <a:endParaRPr lang="en-US" sz="2000" dirty="0"/>
          </a:p>
          <a:p>
            <a:pPr lvl="1" algn="just"/>
            <a:endParaRPr lang="en-US" sz="1600" dirty="0"/>
          </a:p>
          <a:p>
            <a:pPr algn="just"/>
            <a:endParaRPr lang="en-US" sz="2000" dirty="0"/>
          </a:p>
          <a:p>
            <a:pPr lvl="1" algn="just"/>
            <a:endParaRPr lang="en-US" sz="1400" dirty="0"/>
          </a:p>
          <a:p>
            <a:pPr algn="just"/>
            <a:endParaRPr lang="en-US" sz="1400" dirty="0"/>
          </a:p>
          <a:p>
            <a:pPr marL="457200" lvl="1" indent="0">
              <a:buNone/>
            </a:pPr>
            <a:endParaRPr lang="en-US" sz="2900" dirty="0"/>
          </a:p>
        </p:txBody>
      </p:sp>
      <p:sp>
        <p:nvSpPr>
          <p:cNvPr id="13" name="Content Placeholder 1"/>
          <p:cNvSpPr txBox="1">
            <a:spLocks/>
          </p:cNvSpPr>
          <p:nvPr/>
        </p:nvSpPr>
        <p:spPr>
          <a:xfrm>
            <a:off x="323529" y="4437112"/>
            <a:ext cx="5728774" cy="1332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 </a:t>
            </a:r>
            <a:r>
              <a:rPr lang="en-US" sz="1800" b="1" dirty="0">
                <a:solidFill>
                  <a:srgbClr val="0070C0"/>
                </a:solidFill>
              </a:rPr>
              <a:t>capabilities of the fleet have increased dramatically since 2007, especially in terms of the equipment and Large </a:t>
            </a:r>
            <a:r>
              <a:rPr lang="en-US" sz="1800" b="1" dirty="0" err="1">
                <a:solidFill>
                  <a:srgbClr val="0070C0"/>
                </a:solidFill>
              </a:rPr>
              <a:t>EXchangeable</a:t>
            </a:r>
            <a:r>
              <a:rPr lang="en-US" sz="1800" b="1" dirty="0">
                <a:solidFill>
                  <a:srgbClr val="0070C0"/>
                </a:solidFill>
              </a:rPr>
              <a:t> Instruments </a:t>
            </a:r>
            <a:r>
              <a:rPr lang="en-US" sz="1800" dirty="0"/>
              <a:t>(LEXI),  and in keeping up with new technological developments</a:t>
            </a:r>
          </a:p>
          <a:p>
            <a:pPr marL="457200" lvl="1" indent="0">
              <a:buFont typeface="Arial" panose="020B0604020202020204" pitchFamily="34" charset="0"/>
              <a:buNone/>
            </a:pPr>
            <a:endParaRPr lang="en-US" sz="1800" dirty="0">
              <a:solidFill>
                <a:srgbClr val="FF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746" y="1772816"/>
            <a:ext cx="287055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
          <p:cNvSpPr txBox="1">
            <a:spLocks/>
          </p:cNvSpPr>
          <p:nvPr/>
        </p:nvSpPr>
        <p:spPr>
          <a:xfrm>
            <a:off x="435862" y="3284984"/>
            <a:ext cx="5457534" cy="1029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Europe currently has a </a:t>
            </a:r>
            <a:r>
              <a:rPr lang="en-US" sz="1800" b="1" dirty="0">
                <a:solidFill>
                  <a:srgbClr val="0070C0"/>
                </a:solidFill>
              </a:rPr>
              <a:t>highly capable, but aging </a:t>
            </a:r>
            <a:r>
              <a:rPr lang="en-US" sz="1800" dirty="0"/>
              <a:t>Research Vessel fleet, with a current average age of 24 years</a:t>
            </a:r>
          </a:p>
          <a:p>
            <a:pPr marL="457200" lvl="1" indent="0">
              <a:buFont typeface="Arial" panose="020B0604020202020204" pitchFamily="34" charset="0"/>
              <a:buNone/>
            </a:pPr>
            <a:r>
              <a:rPr lang="en-US" sz="1800"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302" y="3842645"/>
            <a:ext cx="2847176" cy="209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Messages (2)</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485405" y="1196752"/>
            <a:ext cx="7963873" cy="2520280"/>
          </a:xfrm>
        </p:spPr>
        <p:txBody>
          <a:bodyPr>
            <a:noAutofit/>
          </a:bodyPr>
          <a:lstStyle/>
          <a:p>
            <a:pPr algn="just"/>
            <a:r>
              <a:rPr lang="en-US" sz="1800" dirty="0"/>
              <a:t>The European Research Vessel fleet comprises:</a:t>
            </a:r>
          </a:p>
          <a:p>
            <a:pPr lvl="1" algn="just"/>
            <a:r>
              <a:rPr lang="en-US" sz="1800" b="1" dirty="0">
                <a:solidFill>
                  <a:srgbClr val="0070C0"/>
                </a:solidFill>
              </a:rPr>
              <a:t>19 deep sea capable RVs, but only 7 </a:t>
            </a:r>
            <a:r>
              <a:rPr lang="en-US" sz="1800" dirty="0"/>
              <a:t>with acoustics capabilities, winches and A-frames capable to operate at 6000 m water depth, deploy large equipment, and with at least 30 berths for scientists and technicians</a:t>
            </a:r>
          </a:p>
          <a:p>
            <a:pPr lvl="1" algn="just"/>
            <a:r>
              <a:rPr lang="en-US" sz="1800" b="1" dirty="0">
                <a:solidFill>
                  <a:srgbClr val="0070C0"/>
                </a:solidFill>
              </a:rPr>
              <a:t>19 ice-strengthened RVs, but only 5 ice-going/ice-breaking RVs </a:t>
            </a:r>
            <a:r>
              <a:rPr lang="en-US" sz="1800" dirty="0"/>
              <a:t>capable of year-round operations under various ice conditions</a:t>
            </a:r>
          </a:p>
          <a:p>
            <a:pPr marL="457200" lvl="1" indent="0" algn="just">
              <a:buNone/>
            </a:pPr>
            <a:endParaRPr lang="en-US" sz="1800" dirty="0"/>
          </a:p>
          <a:p>
            <a:pPr marL="0" indent="0" algn="just">
              <a:buNone/>
            </a:pPr>
            <a:endParaRPr lang="en-US" sz="1800" dirty="0"/>
          </a:p>
          <a:p>
            <a:pPr lvl="1" algn="just"/>
            <a:endParaRPr lang="en-US" sz="1800" dirty="0"/>
          </a:p>
          <a:p>
            <a:pPr algn="just"/>
            <a:endParaRPr lang="en-US" sz="1800" dirty="0"/>
          </a:p>
          <a:p>
            <a:pPr marL="457200" lvl="1" indent="0">
              <a:buNone/>
            </a:pPr>
            <a:endParaRPr lang="en-US" sz="1800"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755" y="5205896"/>
            <a:ext cx="1974089" cy="1480567"/>
          </a:xfrm>
          <a:prstGeom prst="rect">
            <a:avLst/>
          </a:prstGeom>
        </p:spPr>
      </p:pic>
      <p:sp>
        <p:nvSpPr>
          <p:cNvPr id="11" name="Content Placeholder 1"/>
          <p:cNvSpPr txBox="1">
            <a:spLocks/>
          </p:cNvSpPr>
          <p:nvPr/>
        </p:nvSpPr>
        <p:spPr>
          <a:xfrm>
            <a:off x="502183" y="3284984"/>
            <a:ext cx="7957605" cy="17599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a:t>Research Vessels are </a:t>
            </a:r>
            <a:r>
              <a:rPr lang="en-US" sz="1800" b="1" dirty="0">
                <a:solidFill>
                  <a:srgbClr val="0070C0"/>
                </a:solidFill>
              </a:rPr>
              <a:t>essential in Ocean Observation </a:t>
            </a:r>
            <a:r>
              <a:rPr lang="en-US" sz="1800" dirty="0"/>
              <a:t>and have </a:t>
            </a:r>
            <a:r>
              <a:rPr lang="en-US" sz="1800" b="1" dirty="0">
                <a:solidFill>
                  <a:srgbClr val="0070C0"/>
                </a:solidFill>
              </a:rPr>
              <a:t>a dual role </a:t>
            </a:r>
            <a:r>
              <a:rPr lang="en-US" sz="1800" dirty="0"/>
              <a:t>by providing the facility services for in-situ data collection and by deploying or servicing many types of EOOS components (autonomous, stationary and mobile platforms). </a:t>
            </a:r>
          </a:p>
          <a:p>
            <a:pPr marL="361950" indent="0" algn="just">
              <a:spcBef>
                <a:spcPts val="1200"/>
              </a:spcBef>
              <a:buFont typeface="Arial" panose="020B0604020202020204" pitchFamily="34" charset="0"/>
              <a:buNone/>
            </a:pPr>
            <a:r>
              <a:rPr lang="en-US" sz="1800" dirty="0"/>
              <a:t>A close communication between EOOS and the research vessel operator community is needed to make sure that Research Vessels are fit for purpose.</a:t>
            </a:r>
          </a:p>
          <a:p>
            <a:pPr marL="457200" lvl="1" indent="0">
              <a:buFont typeface="Arial" panose="020B0604020202020204" pitchFamily="34" charset="0"/>
              <a:buNone/>
            </a:pPr>
            <a:endParaRPr lang="en-US" sz="1800"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30" y="5205896"/>
            <a:ext cx="2643870" cy="1480567"/>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574" y="5205896"/>
            <a:ext cx="2631337" cy="1480566"/>
          </a:xfrm>
          <a:prstGeom prst="rect">
            <a:avLst/>
          </a:prstGeom>
        </p:spPr>
      </p:pic>
      <p:sp>
        <p:nvSpPr>
          <p:cNvPr id="15" name="TextBox 11"/>
          <p:cNvSpPr txBox="1"/>
          <p:nvPr/>
        </p:nvSpPr>
        <p:spPr>
          <a:xfrm rot="5400000">
            <a:off x="4577021" y="5482153"/>
            <a:ext cx="338554" cy="2190742"/>
          </a:xfrm>
          <a:prstGeom prst="rect">
            <a:avLst/>
          </a:prstGeom>
          <a:noFill/>
        </p:spPr>
        <p:txBody>
          <a:bodyPr vert="vert270" wrap="square" rtlCol="0">
            <a:spAutoFit/>
          </a:bodyPr>
          <a:lstStyle/>
          <a:p>
            <a:r>
              <a:rPr lang="en-US" sz="1000" dirty="0">
                <a:solidFill>
                  <a:schemeClr val="bg1"/>
                </a:solidFill>
              </a:rPr>
              <a:t>CTD deployment off RV </a:t>
            </a:r>
            <a:r>
              <a:rPr lang="en-US" sz="1000" i="1" dirty="0">
                <a:solidFill>
                  <a:schemeClr val="bg1"/>
                </a:solidFill>
              </a:rPr>
              <a:t>Celtic Explorer</a:t>
            </a:r>
          </a:p>
        </p:txBody>
      </p:sp>
      <p:sp>
        <p:nvSpPr>
          <p:cNvPr id="16" name="TextBox 11"/>
          <p:cNvSpPr txBox="1"/>
          <p:nvPr/>
        </p:nvSpPr>
        <p:spPr>
          <a:xfrm rot="5400000">
            <a:off x="6685874" y="5506946"/>
            <a:ext cx="338554" cy="2141154"/>
          </a:xfrm>
          <a:prstGeom prst="rect">
            <a:avLst/>
          </a:prstGeom>
          <a:noFill/>
        </p:spPr>
        <p:txBody>
          <a:bodyPr vert="vert270" wrap="square" rtlCol="0">
            <a:spAutoFit/>
          </a:bodyPr>
          <a:lstStyle/>
          <a:p>
            <a:r>
              <a:rPr lang="en-US" sz="1000" dirty="0">
                <a:solidFill>
                  <a:schemeClr val="bg1"/>
                </a:solidFill>
              </a:rPr>
              <a:t>RV </a:t>
            </a:r>
            <a:r>
              <a:rPr lang="en-US" sz="1000" i="1" dirty="0">
                <a:solidFill>
                  <a:schemeClr val="bg1"/>
                </a:solidFill>
              </a:rPr>
              <a:t>Prince </a:t>
            </a:r>
            <a:r>
              <a:rPr lang="en-US" sz="1000" i="1" dirty="0" err="1">
                <a:solidFill>
                  <a:schemeClr val="bg1"/>
                </a:solidFill>
              </a:rPr>
              <a:t>Madog</a:t>
            </a:r>
            <a:r>
              <a:rPr lang="en-US" sz="1000" i="1" dirty="0">
                <a:solidFill>
                  <a:schemeClr val="bg1"/>
                </a:solidFill>
              </a:rPr>
              <a:t> </a:t>
            </a:r>
            <a:r>
              <a:rPr lang="en-US" sz="1000" dirty="0">
                <a:solidFill>
                  <a:schemeClr val="bg1"/>
                </a:solidFill>
              </a:rPr>
              <a:t>© Bangor University</a:t>
            </a:r>
            <a:endParaRPr lang="en-US" sz="1000" i="1" dirty="0">
              <a:solidFill>
                <a:schemeClr val="bg1"/>
              </a:solidFill>
            </a:endParaRPr>
          </a:p>
        </p:txBody>
      </p:sp>
      <p:sp>
        <p:nvSpPr>
          <p:cNvPr id="17" name="TextBox 11"/>
          <p:cNvSpPr txBox="1"/>
          <p:nvPr/>
        </p:nvSpPr>
        <p:spPr>
          <a:xfrm rot="5400000">
            <a:off x="1974654" y="5837240"/>
            <a:ext cx="338554" cy="1480566"/>
          </a:xfrm>
          <a:prstGeom prst="rect">
            <a:avLst/>
          </a:prstGeom>
          <a:noFill/>
        </p:spPr>
        <p:txBody>
          <a:bodyPr vert="vert270" wrap="square" rtlCol="0">
            <a:spAutoFit/>
          </a:bodyPr>
          <a:lstStyle/>
          <a:p>
            <a:r>
              <a:rPr lang="en-US" sz="1000" dirty="0" err="1">
                <a:solidFill>
                  <a:schemeClr val="bg1"/>
                </a:solidFill>
              </a:rPr>
              <a:t>MeBo</a:t>
            </a:r>
            <a:r>
              <a:rPr lang="en-US" sz="1000" dirty="0">
                <a:solidFill>
                  <a:schemeClr val="bg1"/>
                </a:solidFill>
              </a:rPr>
              <a:t> during deployment</a:t>
            </a:r>
            <a:endParaRPr lang="en-US" sz="1000" i="1" dirty="0">
              <a:solidFill>
                <a:schemeClr val="bg1"/>
              </a:solidFill>
            </a:endParaRPr>
          </a:p>
        </p:txBody>
      </p:sp>
    </p:spTree>
    <p:extLst>
      <p:ext uri="{BB962C8B-B14F-4D97-AF65-F5344CB8AC3E}">
        <p14:creationId xmlns:p14="http://schemas.microsoft.com/office/powerpoint/2010/main" val="26787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Messages (3)</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179512" y="1268760"/>
            <a:ext cx="8543007" cy="5015250"/>
          </a:xfrm>
        </p:spPr>
        <p:txBody>
          <a:bodyPr>
            <a:normAutofit/>
          </a:bodyPr>
          <a:lstStyle/>
          <a:p>
            <a:pPr algn="just"/>
            <a:r>
              <a:rPr lang="en-US" sz="1800" dirty="0"/>
              <a:t>There is </a:t>
            </a:r>
            <a:r>
              <a:rPr lang="en-US" sz="1800" b="1" dirty="0">
                <a:solidFill>
                  <a:srgbClr val="0070C0"/>
                </a:solidFill>
              </a:rPr>
              <a:t>a huge diversity across Europe </a:t>
            </a:r>
            <a:r>
              <a:rPr lang="en-US" sz="1800" dirty="0"/>
              <a:t>in terms of: </a:t>
            </a:r>
          </a:p>
          <a:p>
            <a:pPr lvl="1" algn="just"/>
            <a:r>
              <a:rPr lang="en-US" sz="1800" dirty="0"/>
              <a:t>Capabilities and equipment</a:t>
            </a:r>
          </a:p>
          <a:p>
            <a:pPr lvl="1" algn="just"/>
            <a:r>
              <a:rPr lang="en-US" sz="1800" dirty="0"/>
              <a:t>Management structures and processes</a:t>
            </a:r>
          </a:p>
          <a:p>
            <a:pPr lvl="1" algn="just"/>
            <a:r>
              <a:rPr lang="en-US" sz="1800" dirty="0"/>
              <a:t>Training possibilities (vessel crew, instruments technicians and land-based staff)</a:t>
            </a:r>
          </a:p>
          <a:p>
            <a:pPr lvl="1" algn="just"/>
            <a:r>
              <a:rPr lang="en-US" sz="1800" dirty="0"/>
              <a:t>Approaches for granting and funding vessel access and ship-time</a:t>
            </a:r>
          </a:p>
          <a:p>
            <a:pPr algn="just">
              <a:spcBef>
                <a:spcPts val="1800"/>
              </a:spcBef>
            </a:pPr>
            <a:r>
              <a:rPr lang="en-US" sz="1800" dirty="0"/>
              <a:t>It is </a:t>
            </a:r>
            <a:r>
              <a:rPr lang="en-US" sz="1800" b="1" dirty="0">
                <a:solidFill>
                  <a:srgbClr val="0070C0"/>
                </a:solidFill>
              </a:rPr>
              <a:t>not possible or appropriate to highlight one “correct” approach</a:t>
            </a:r>
            <a:r>
              <a:rPr lang="en-US" sz="1800" dirty="0"/>
              <a:t>, but options do exist for improving efficiency and collaboration in several aspects of research vessel use and management such as:</a:t>
            </a:r>
          </a:p>
          <a:p>
            <a:pPr lvl="1" algn="just"/>
            <a:r>
              <a:rPr lang="en-US" sz="1800" b="1" dirty="0">
                <a:solidFill>
                  <a:srgbClr val="0070C0"/>
                </a:solidFill>
              </a:rPr>
              <a:t>Pooling and sharing </a:t>
            </a:r>
            <a:r>
              <a:rPr lang="en-US" sz="1800" dirty="0"/>
              <a:t>of equipment</a:t>
            </a:r>
          </a:p>
          <a:p>
            <a:pPr lvl="1" algn="just"/>
            <a:r>
              <a:rPr lang="en-US" sz="1800" dirty="0"/>
              <a:t>Exploring possibilities in training and pooling of crew</a:t>
            </a:r>
          </a:p>
          <a:p>
            <a:pPr lvl="1" algn="just"/>
            <a:r>
              <a:rPr lang="en-US" sz="1800" dirty="0"/>
              <a:t>Projects and/or initiatives for </a:t>
            </a:r>
            <a:r>
              <a:rPr lang="en-US" sz="1800" b="1" dirty="0">
                <a:solidFill>
                  <a:srgbClr val="0070C0"/>
                </a:solidFill>
              </a:rPr>
              <a:t>increasing ship access for all researchers</a:t>
            </a:r>
          </a:p>
          <a:p>
            <a:pPr marL="0" indent="0" algn="just">
              <a:buNone/>
            </a:pPr>
            <a:endParaRPr lang="en-US" sz="1600" dirty="0"/>
          </a:p>
          <a:p>
            <a:pPr lvl="1" algn="just"/>
            <a:endParaRPr lang="en-US" sz="1600" dirty="0"/>
          </a:p>
          <a:p>
            <a:pPr lvl="1" algn="just"/>
            <a:endParaRPr lang="en-US" sz="1600" dirty="0"/>
          </a:p>
          <a:p>
            <a:pPr algn="just"/>
            <a:endParaRPr lang="en-US" sz="2000" dirty="0"/>
          </a:p>
          <a:p>
            <a:pPr lvl="1" algn="just"/>
            <a:endParaRPr lang="en-US" sz="1400" dirty="0"/>
          </a:p>
          <a:p>
            <a:pPr algn="just"/>
            <a:endParaRPr lang="en-US" sz="1400" dirty="0"/>
          </a:p>
          <a:p>
            <a:pPr marL="457200" lvl="1" indent="0">
              <a:buNone/>
            </a:pPr>
            <a:endParaRPr lang="en-US" sz="2900"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5085184"/>
            <a:ext cx="2304330" cy="1542568"/>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827" y="5085184"/>
            <a:ext cx="2309795" cy="1539864"/>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0969" y="5073411"/>
            <a:ext cx="2327455" cy="1551637"/>
          </a:xfrm>
          <a:prstGeom prst="rect">
            <a:avLst/>
          </a:prstGeom>
        </p:spPr>
      </p:pic>
      <p:sp>
        <p:nvSpPr>
          <p:cNvPr id="13" name="TextBox 11"/>
          <p:cNvSpPr txBox="1"/>
          <p:nvPr/>
        </p:nvSpPr>
        <p:spPr>
          <a:xfrm rot="5400000">
            <a:off x="6894852" y="5385194"/>
            <a:ext cx="492443" cy="2141154"/>
          </a:xfrm>
          <a:prstGeom prst="rect">
            <a:avLst/>
          </a:prstGeom>
          <a:noFill/>
        </p:spPr>
        <p:txBody>
          <a:bodyPr vert="vert270" wrap="square" rtlCol="0">
            <a:spAutoFit/>
          </a:bodyPr>
          <a:lstStyle/>
          <a:p>
            <a:r>
              <a:rPr lang="en-US" sz="1000" dirty="0">
                <a:solidFill>
                  <a:schemeClr val="bg1"/>
                </a:solidFill>
              </a:rPr>
              <a:t>Weather buoy deployment off RV </a:t>
            </a:r>
            <a:r>
              <a:rPr lang="en-US" sz="1000" i="1" dirty="0">
                <a:solidFill>
                  <a:schemeClr val="bg1"/>
                </a:solidFill>
              </a:rPr>
              <a:t>Celtic Explorer</a:t>
            </a:r>
          </a:p>
        </p:txBody>
      </p:sp>
      <p:sp>
        <p:nvSpPr>
          <p:cNvPr id="14" name="TextBox 11"/>
          <p:cNvSpPr txBox="1"/>
          <p:nvPr/>
        </p:nvSpPr>
        <p:spPr>
          <a:xfrm rot="5400000">
            <a:off x="1993092" y="5196038"/>
            <a:ext cx="338554" cy="2370987"/>
          </a:xfrm>
          <a:prstGeom prst="rect">
            <a:avLst/>
          </a:prstGeom>
          <a:noFill/>
        </p:spPr>
        <p:txBody>
          <a:bodyPr vert="vert270" wrap="square" rtlCol="0">
            <a:spAutoFit/>
          </a:bodyPr>
          <a:lstStyle/>
          <a:p>
            <a:r>
              <a:rPr lang="en-US" sz="1000" dirty="0">
                <a:solidFill>
                  <a:schemeClr val="bg1"/>
                </a:solidFill>
              </a:rPr>
              <a:t>RV </a:t>
            </a:r>
            <a:r>
              <a:rPr lang="en-US" sz="1000" i="1" dirty="0">
                <a:solidFill>
                  <a:schemeClr val="bg1"/>
                </a:solidFill>
              </a:rPr>
              <a:t>Sarmiento de </a:t>
            </a:r>
            <a:r>
              <a:rPr lang="en-US" sz="1000" i="1" dirty="0" err="1">
                <a:solidFill>
                  <a:schemeClr val="bg1"/>
                </a:solidFill>
              </a:rPr>
              <a:t>Gamboa</a:t>
            </a:r>
            <a:r>
              <a:rPr lang="en-US" sz="1000" i="1" dirty="0">
                <a:solidFill>
                  <a:schemeClr val="bg1"/>
                </a:solidFill>
              </a:rPr>
              <a:t> </a:t>
            </a:r>
            <a:r>
              <a:rPr lang="en-US" sz="1000" dirty="0">
                <a:solidFill>
                  <a:schemeClr val="bg1"/>
                </a:solidFill>
              </a:rPr>
              <a:t>dropping ROV</a:t>
            </a:r>
            <a:endParaRPr lang="en-US" sz="1000" i="1" dirty="0">
              <a:solidFill>
                <a:schemeClr val="bg1"/>
              </a:solidFill>
            </a:endParaRPr>
          </a:p>
        </p:txBody>
      </p:sp>
      <p:sp>
        <p:nvSpPr>
          <p:cNvPr id="15" name="TextBox 11"/>
          <p:cNvSpPr txBox="1"/>
          <p:nvPr/>
        </p:nvSpPr>
        <p:spPr>
          <a:xfrm rot="5400000">
            <a:off x="4454813" y="5272982"/>
            <a:ext cx="492443" cy="2370987"/>
          </a:xfrm>
          <a:prstGeom prst="rect">
            <a:avLst/>
          </a:prstGeom>
          <a:noFill/>
        </p:spPr>
        <p:txBody>
          <a:bodyPr vert="vert270" wrap="square" rtlCol="0">
            <a:spAutoFit/>
          </a:bodyPr>
          <a:lstStyle/>
          <a:p>
            <a:r>
              <a:rPr lang="en-US" sz="1000" dirty="0">
                <a:solidFill>
                  <a:schemeClr val="bg1"/>
                </a:solidFill>
              </a:rPr>
              <a:t>ROV </a:t>
            </a:r>
            <a:r>
              <a:rPr lang="en-US" sz="1000" i="1" dirty="0">
                <a:solidFill>
                  <a:schemeClr val="bg1"/>
                </a:solidFill>
              </a:rPr>
              <a:t>Genesis</a:t>
            </a:r>
            <a:r>
              <a:rPr lang="en-US" sz="1000" dirty="0">
                <a:solidFill>
                  <a:schemeClr val="bg1"/>
                </a:solidFill>
              </a:rPr>
              <a:t> deployed from RV </a:t>
            </a:r>
            <a:r>
              <a:rPr lang="en-US" sz="1000" i="1" dirty="0">
                <a:solidFill>
                  <a:schemeClr val="bg1"/>
                </a:solidFill>
              </a:rPr>
              <a:t>Simon Stevin </a:t>
            </a:r>
            <a:r>
              <a:rPr lang="en-US" sz="1000" dirty="0">
                <a:solidFill>
                  <a:schemeClr val="bg1"/>
                </a:solidFill>
              </a:rPr>
              <a:t>© VLIZ</a:t>
            </a:r>
            <a:endParaRPr lang="en-US" sz="1000" i="1" dirty="0">
              <a:solidFill>
                <a:schemeClr val="bg1"/>
              </a:solidFill>
            </a:endParaRPr>
          </a:p>
        </p:txBody>
      </p:sp>
    </p:spTree>
    <p:extLst>
      <p:ext uri="{BB962C8B-B14F-4D97-AF65-F5344CB8AC3E}">
        <p14:creationId xmlns:p14="http://schemas.microsoft.com/office/powerpoint/2010/main" val="125649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921" y="367529"/>
            <a:ext cx="1273146" cy="4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2926" y="501683"/>
            <a:ext cx="7488832" cy="461665"/>
          </a:xfrm>
          <a:prstGeom prst="rect">
            <a:avLst/>
          </a:prstGeom>
          <a:noFill/>
        </p:spPr>
        <p:txBody>
          <a:bodyPr wrap="square" rtlCol="0">
            <a:spAutoFit/>
          </a:bodyPr>
          <a:lstStyle/>
          <a:p>
            <a:r>
              <a:rPr lang="en-US" sz="2400" dirty="0"/>
              <a:t>Main Recommendations (1)</a:t>
            </a:r>
            <a:endParaRPr lang="en-IE" sz="2400" dirty="0"/>
          </a:p>
        </p:txBody>
      </p:sp>
      <p:cxnSp>
        <p:nvCxnSpPr>
          <p:cNvPr id="10" name="Straight Connector 9"/>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51520" y="1196752"/>
            <a:ext cx="8784976" cy="3456384"/>
          </a:xfrm>
        </p:spPr>
        <p:txBody>
          <a:bodyPr>
            <a:noAutofit/>
          </a:bodyPr>
          <a:lstStyle/>
          <a:p>
            <a:pPr lvl="0" algn="just"/>
            <a:r>
              <a:rPr lang="en-US" sz="1800" dirty="0"/>
              <a:t>Ensure </a:t>
            </a:r>
            <a:r>
              <a:rPr lang="en-US" sz="1800" b="1" dirty="0">
                <a:solidFill>
                  <a:srgbClr val="0070C0"/>
                </a:solidFill>
              </a:rPr>
              <a:t>periodic collection and updating of information </a:t>
            </a:r>
            <a:r>
              <a:rPr lang="en-US" sz="1800" dirty="0"/>
              <a:t>(to be made publicly available) </a:t>
            </a:r>
            <a:r>
              <a:rPr lang="en-US" sz="1800" b="1" dirty="0">
                <a:solidFill>
                  <a:srgbClr val="0070C0"/>
                </a:solidFill>
              </a:rPr>
              <a:t>to keep funding agencies and decision makers informed </a:t>
            </a:r>
            <a:r>
              <a:rPr lang="en-US" sz="1800" dirty="0"/>
              <a:t>about status and trends on:</a:t>
            </a:r>
          </a:p>
          <a:p>
            <a:pPr lvl="1" algn="just"/>
            <a:r>
              <a:rPr lang="en-US" sz="1800" dirty="0"/>
              <a:t>European research vessel fleet </a:t>
            </a:r>
          </a:p>
          <a:p>
            <a:pPr lvl="1" algn="just"/>
            <a:r>
              <a:rPr lang="en-US" sz="1800" dirty="0"/>
              <a:t>Research vessel fleet capabilities</a:t>
            </a:r>
          </a:p>
          <a:p>
            <a:pPr lvl="1" algn="just"/>
            <a:r>
              <a:rPr lang="en-US" sz="1800" dirty="0"/>
              <a:t>Available Large </a:t>
            </a:r>
            <a:r>
              <a:rPr lang="en-US" sz="1800" dirty="0" err="1"/>
              <a:t>EXchangeable</a:t>
            </a:r>
            <a:r>
              <a:rPr lang="en-US" sz="1800" dirty="0"/>
              <a:t> Instruments (LEXI) and other equipment</a:t>
            </a:r>
          </a:p>
          <a:p>
            <a:pPr lvl="1" algn="just"/>
            <a:r>
              <a:rPr lang="en-US" sz="1800" dirty="0"/>
              <a:t>Vessel operation and management trends</a:t>
            </a:r>
          </a:p>
          <a:p>
            <a:pPr marL="457200" lvl="1" indent="0">
              <a:spcBef>
                <a:spcPts val="1200"/>
              </a:spcBef>
              <a:buNone/>
            </a:pPr>
            <a:r>
              <a:rPr lang="en-US" sz="1800" dirty="0" err="1"/>
              <a:t>e.g</a:t>
            </a:r>
            <a:r>
              <a:rPr lang="en-US" sz="1800" dirty="0"/>
              <a:t> using the EurOcean Research Infrastructure Database (RID), </a:t>
            </a:r>
            <a:r>
              <a:rPr lang="en-US" sz="1800" dirty="0">
                <a:solidFill>
                  <a:srgbClr val="FF0000"/>
                </a:solidFill>
                <a:hlinkClick r:id="rId4">
                  <a:extLst>
                    <a:ext uri="{A12FA001-AC4F-418D-AE19-62706E023703}">
                      <ahyp:hlinkClr xmlns:ahyp="http://schemas.microsoft.com/office/drawing/2018/hyperlinkcolor" val="tx"/>
                    </a:ext>
                  </a:extLst>
                </a:hlinkClick>
              </a:rPr>
              <a:t>www.rid.eurocean.org</a:t>
            </a:r>
            <a:r>
              <a:rPr lang="en-US" sz="1800" dirty="0">
                <a:solidFill>
                  <a:srgbClr val="FF0000"/>
                </a:solidFill>
              </a:rPr>
              <a:t> </a:t>
            </a:r>
          </a:p>
          <a:p>
            <a:pPr lvl="0" algn="just">
              <a:spcBef>
                <a:spcPts val="1800"/>
              </a:spcBef>
            </a:pPr>
            <a:r>
              <a:rPr lang="en-GB" sz="1800" b="1" dirty="0">
                <a:solidFill>
                  <a:srgbClr val="0070C0"/>
                </a:solidFill>
              </a:rPr>
              <a:t>The European RV fleet is ageing and should continue to be modernized and renewed</a:t>
            </a:r>
            <a:r>
              <a:rPr lang="en-GB" sz="1800" dirty="0"/>
              <a:t> to ensure it can still support science needs of today and in the foreseeable future in terms of both quantity and capabilities.</a:t>
            </a:r>
          </a:p>
          <a:p>
            <a:pPr marL="0" indent="0" algn="just">
              <a:buNone/>
            </a:pPr>
            <a:endParaRPr lang="en-US" sz="1800" dirty="0"/>
          </a:p>
          <a:p>
            <a:pPr marL="457200" lvl="1" indent="0">
              <a:buNone/>
            </a:pPr>
            <a:endParaRPr lang="en-US" sz="1800" dirty="0"/>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797152"/>
            <a:ext cx="3281290" cy="1846706"/>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5765" y="4785993"/>
            <a:ext cx="2789125" cy="1846706"/>
          </a:xfrm>
          <a:prstGeom prst="rect">
            <a:avLst/>
          </a:prstGeom>
        </p:spPr>
      </p:pic>
      <p:sp>
        <p:nvSpPr>
          <p:cNvPr id="11" name="TextBox 11"/>
          <p:cNvSpPr txBox="1"/>
          <p:nvPr/>
        </p:nvSpPr>
        <p:spPr>
          <a:xfrm rot="5400000">
            <a:off x="2868402" y="5024050"/>
            <a:ext cx="338554" cy="2783828"/>
          </a:xfrm>
          <a:prstGeom prst="rect">
            <a:avLst/>
          </a:prstGeom>
          <a:noFill/>
        </p:spPr>
        <p:txBody>
          <a:bodyPr vert="vert270" wrap="square" rtlCol="0">
            <a:spAutoFit/>
          </a:bodyPr>
          <a:lstStyle/>
          <a:p>
            <a:r>
              <a:rPr lang="en-US" sz="1000" dirty="0">
                <a:solidFill>
                  <a:schemeClr val="bg1"/>
                </a:solidFill>
              </a:rPr>
              <a:t>RV </a:t>
            </a:r>
            <a:r>
              <a:rPr lang="en-US" sz="1000" i="1" dirty="0">
                <a:solidFill>
                  <a:schemeClr val="bg1"/>
                </a:solidFill>
              </a:rPr>
              <a:t>Mare </a:t>
            </a:r>
            <a:r>
              <a:rPr lang="en-US" sz="1000" i="1" dirty="0" err="1">
                <a:solidFill>
                  <a:schemeClr val="bg1"/>
                </a:solidFill>
              </a:rPr>
              <a:t>Nigrum</a:t>
            </a:r>
            <a:r>
              <a:rPr lang="en-US" sz="1000" i="1" dirty="0">
                <a:solidFill>
                  <a:schemeClr val="bg1"/>
                </a:solidFill>
              </a:rPr>
              <a:t> </a:t>
            </a:r>
            <a:r>
              <a:rPr lang="en-US" sz="1000" dirty="0">
                <a:solidFill>
                  <a:schemeClr val="bg1"/>
                </a:solidFill>
              </a:rPr>
              <a:t>© </a:t>
            </a:r>
            <a:r>
              <a:rPr lang="en-US" sz="1000" dirty="0" err="1">
                <a:solidFill>
                  <a:schemeClr val="bg1"/>
                </a:solidFill>
              </a:rPr>
              <a:t>GeoEcoMar</a:t>
            </a:r>
            <a:r>
              <a:rPr lang="en-US" sz="1000" dirty="0">
                <a:solidFill>
                  <a:schemeClr val="bg1"/>
                </a:solidFill>
              </a:rPr>
              <a:t>, Stefan </a:t>
            </a:r>
            <a:r>
              <a:rPr lang="en-US" sz="1000" dirty="0" err="1">
                <a:solidFill>
                  <a:schemeClr val="bg1"/>
                </a:solidFill>
              </a:rPr>
              <a:t>Florescu</a:t>
            </a:r>
            <a:endParaRPr lang="en-US" sz="1000" i="1" dirty="0">
              <a:solidFill>
                <a:schemeClr val="bg1"/>
              </a:solidFill>
            </a:endParaRPr>
          </a:p>
        </p:txBody>
      </p:sp>
      <p:sp>
        <p:nvSpPr>
          <p:cNvPr id="13" name="TextBox 11"/>
          <p:cNvSpPr txBox="1"/>
          <p:nvPr/>
        </p:nvSpPr>
        <p:spPr>
          <a:xfrm rot="5400000">
            <a:off x="6089974" y="4864720"/>
            <a:ext cx="492443" cy="3240359"/>
          </a:xfrm>
          <a:prstGeom prst="rect">
            <a:avLst/>
          </a:prstGeom>
          <a:noFill/>
        </p:spPr>
        <p:txBody>
          <a:bodyPr vert="vert270" wrap="square" rtlCol="0">
            <a:spAutoFit/>
          </a:bodyPr>
          <a:lstStyle/>
          <a:p>
            <a:r>
              <a:rPr lang="en-US" sz="1000" dirty="0">
                <a:solidFill>
                  <a:schemeClr val="bg1"/>
                </a:solidFill>
              </a:rPr>
              <a:t>RV </a:t>
            </a:r>
            <a:r>
              <a:rPr lang="en-US" sz="1000" i="1" dirty="0" err="1">
                <a:solidFill>
                  <a:schemeClr val="bg1"/>
                </a:solidFill>
              </a:rPr>
              <a:t>Belgica</a:t>
            </a:r>
            <a:r>
              <a:rPr lang="en-US" sz="1000" i="1" dirty="0">
                <a:solidFill>
                  <a:schemeClr val="bg1"/>
                </a:solidFill>
              </a:rPr>
              <a:t> II </a:t>
            </a:r>
            <a:r>
              <a:rPr lang="en-US" sz="1000" dirty="0">
                <a:solidFill>
                  <a:schemeClr val="bg1"/>
                </a:solidFill>
              </a:rPr>
              <a:t>© Rolls Royce Marine, Freire Shipyard, RBINS OD Nature </a:t>
            </a:r>
            <a:endParaRPr lang="en-US" sz="1000" i="1" dirty="0">
              <a:solidFill>
                <a:schemeClr val="bg1"/>
              </a:solidFill>
            </a:endParaRPr>
          </a:p>
        </p:txBody>
      </p:sp>
    </p:spTree>
    <p:extLst>
      <p:ext uri="{BB962C8B-B14F-4D97-AF65-F5344CB8AC3E}">
        <p14:creationId xmlns:p14="http://schemas.microsoft.com/office/powerpoint/2010/main" val="1235708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1615</Words>
  <Application>Microsoft Office PowerPoint</Application>
  <PresentationFormat>Skjermfremvisning (4:3)</PresentationFormat>
  <Paragraphs>176</Paragraphs>
  <Slides>13</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13</vt:i4>
      </vt:variant>
    </vt:vector>
  </HeadingPairs>
  <TitlesOfParts>
    <vt:vector size="16" baseType="lpstr">
      <vt:lpstr>Arial</vt:lpstr>
      <vt:lpstr>Calibri</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McDonough</dc:creator>
  <cp:lastModifiedBy>Per Wilhelm Nieuwejaar</cp:lastModifiedBy>
  <cp:revision>308</cp:revision>
  <dcterms:created xsi:type="dcterms:W3CDTF">2015-11-19T09:42:14Z</dcterms:created>
  <dcterms:modified xsi:type="dcterms:W3CDTF">2019-06-08T14:58:09Z</dcterms:modified>
</cp:coreProperties>
</file>